
<file path=[Content_Types].xml><?xml version="1.0" encoding="utf-8"?>
<Types xmlns="http://schemas.openxmlformats.org/package/2006/content-types">
  <Default Extension="png" ContentType="image/png"/>
  <Default Extension="webp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308" r:id="rId4"/>
    <p:sldId id="371" r:id="rId5"/>
    <p:sldId id="325" r:id="rId6"/>
    <p:sldId id="409" r:id="rId7"/>
    <p:sldId id="312" r:id="rId8"/>
    <p:sldId id="291" r:id="rId9"/>
    <p:sldId id="433" r:id="rId10"/>
    <p:sldId id="358" r:id="rId11"/>
    <p:sldId id="405" r:id="rId12"/>
    <p:sldId id="401" r:id="rId13"/>
    <p:sldId id="421" r:id="rId14"/>
    <p:sldId id="400" r:id="rId15"/>
    <p:sldId id="435" r:id="rId16"/>
    <p:sldId id="410" r:id="rId17"/>
    <p:sldId id="434" r:id="rId18"/>
    <p:sldId id="406" r:id="rId19"/>
    <p:sldId id="314" r:id="rId20"/>
    <p:sldId id="304" r:id="rId21"/>
    <p:sldId id="436" r:id="rId22"/>
    <p:sldId id="412" r:id="rId23"/>
    <p:sldId id="437" r:id="rId24"/>
    <p:sldId id="407" r:id="rId25"/>
    <p:sldId id="320" r:id="rId26"/>
    <p:sldId id="337" r:id="rId27"/>
    <p:sldId id="438" r:id="rId28"/>
    <p:sldId id="272" r:id="rId2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55C88"/>
    <a:srgbClr val="E6E6E6"/>
    <a:srgbClr val="FF66FF"/>
    <a:srgbClr val="492C1D"/>
    <a:srgbClr val="5B5750"/>
    <a:srgbClr val="7C99B4"/>
    <a:srgbClr val="8EB8E5"/>
    <a:srgbClr val="6B7F82"/>
    <a:srgbClr val="2A4059"/>
    <a:srgbClr val="294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3" autoAdjust="0"/>
    <p:restoredTop sz="87954" autoAdjust="0"/>
  </p:normalViewPr>
  <p:slideViewPr>
    <p:cSldViewPr snapToGrid="0">
      <p:cViewPr>
        <p:scale>
          <a:sx n="66" d="100"/>
          <a:sy n="66" d="100"/>
        </p:scale>
        <p:origin x="1998" y="756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DBAC0736-51B2-4CE6-BAFF-41FA04DD7D2F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A1364983-D80D-49E3-B86E-D8DBE27BF7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4E5F201-FA0C-40BA-9AEB-A7E80F7DEBC7}" type="datetime1">
              <a:rPr lang="zh-CN" altLang="en-US"/>
              <a:pPr>
                <a:defRPr/>
              </a:pPr>
              <a:t>2022/5/30</a:t>
            </a:fld>
            <a:endParaRPr lang="zh-CN" altLang="en-US" sz="1200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3C233E4C-D70A-44FD-945F-1B2AEDB0675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485" name="备注占位符 4">
            <a:extLst>
              <a:ext uri="{FF2B5EF4-FFF2-40B4-BE49-F238E27FC236}">
                <a16:creationId xmlns:a16="http://schemas.microsoft.com/office/drawing/2014/main" id="{3501C4C0-3B48-498C-B804-AC8055792940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8E438B53-AEE4-4712-B487-6E4CF2A2C2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E196EDFE-4855-4B20-8018-6A2263E871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952E2F27-8213-49EE-9187-8FC2717E44F0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withcode.com/method/gpt-3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paperswithcode.com/method/bert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圖像版面配置區 1">
            <a:extLst>
              <a:ext uri="{FF2B5EF4-FFF2-40B4-BE49-F238E27FC236}">
                <a16:creationId xmlns:a16="http://schemas.microsoft.com/office/drawing/2014/main" id="{A830A7B7-F576-4680-AAA3-CF57BE4411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9" name="備忘稿版面配置區 2">
            <a:extLst>
              <a:ext uri="{FF2B5EF4-FFF2-40B4-BE49-F238E27FC236}">
                <a16:creationId xmlns:a16="http://schemas.microsoft.com/office/drawing/2014/main" id="{7D6B8EF9-9C80-4FDF-B54D-AFAD0F454D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2022.1.9 arXiv</a:t>
            </a:r>
          </a:p>
          <a:p>
            <a:endParaRPr lang="zh-TW" altLang="zh-TW" dirty="0"/>
          </a:p>
        </p:txBody>
      </p:sp>
      <p:sp>
        <p:nvSpPr>
          <p:cNvPr id="4100" name="日期版面配置區 3">
            <a:extLst>
              <a:ext uri="{FF2B5EF4-FFF2-40B4-BE49-F238E27FC236}">
                <a16:creationId xmlns:a16="http://schemas.microsoft.com/office/drawing/2014/main" id="{FF8A3001-F97C-42D0-9CC4-8896D0C38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044304D-E439-4742-9DDD-7182ACC6B178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4101" name="投影片編號版面配置區 4">
            <a:extLst>
              <a:ext uri="{FF2B5EF4-FFF2-40B4-BE49-F238E27FC236}">
                <a16:creationId xmlns:a16="http://schemas.microsoft.com/office/drawing/2014/main" id="{BEAFFB3C-6FF0-444B-89D3-BE7C8587F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5DBB27-3648-4094-8ACF-EFC07717D199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065665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>
            <a:extLst>
              <a:ext uri="{FF2B5EF4-FFF2-40B4-BE49-F238E27FC236}">
                <a16:creationId xmlns:a16="http://schemas.microsoft.com/office/drawing/2014/main" id="{F7D24184-C9D1-4472-9A1A-7B4E57C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7D938F28-A748-4601-8618-0088CD9F82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2" name="日期版面配置區 3">
            <a:extLst>
              <a:ext uri="{FF2B5EF4-FFF2-40B4-BE49-F238E27FC236}">
                <a16:creationId xmlns:a16="http://schemas.microsoft.com/office/drawing/2014/main" id="{16B0F2F8-B905-4CE2-810E-EA997F23D5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E6B04F-5D97-4118-86E2-7B9B3B1F3DB4}" type="datetime1">
              <a:rPr lang="zh-CN" altLang="en-US" smtClean="0">
                <a:solidFill>
                  <a:srgbClr val="000000"/>
                </a:solidFill>
              </a:rPr>
              <a:pPr/>
              <a:t>2022/5/30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22533" name="投影片編號版面配置區 4">
            <a:extLst>
              <a:ext uri="{FF2B5EF4-FFF2-40B4-BE49-F238E27FC236}">
                <a16:creationId xmlns:a16="http://schemas.microsoft.com/office/drawing/2014/main" id="{84282349-8E11-49B0-A60E-AB2661275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81CCDF-3ADE-4371-A4E4-49163B99D53A}" type="slidenum">
              <a:rPr lang="zh-CN" altLang="en-US" smtClean="0">
                <a:solidFill>
                  <a:srgbClr val="000000"/>
                </a:solidFill>
              </a:rPr>
              <a:pPr/>
              <a:t>11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18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325786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25973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121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GPT-3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 </a:t>
            </a: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BERT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, and most other Transformers.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191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41978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E = 0.005</a:t>
            </a:r>
          </a:p>
          <a:p>
            <a:r>
              <a:rPr lang="en-US" altLang="zh-TW" dirty="0" err="1"/>
              <a:t>Lamda</a:t>
            </a:r>
            <a:r>
              <a:rPr lang="en-US" altLang="zh-TW" dirty="0"/>
              <a:t> = 0.1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805461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18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336151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>
            <a:extLst>
              <a:ext uri="{FF2B5EF4-FFF2-40B4-BE49-F238E27FC236}">
                <a16:creationId xmlns:a16="http://schemas.microsoft.com/office/drawing/2014/main" id="{F7D24184-C9D1-4472-9A1A-7B4E57C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7D938F28-A748-4601-8618-0088CD9F82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2" name="日期版面配置區 3">
            <a:extLst>
              <a:ext uri="{FF2B5EF4-FFF2-40B4-BE49-F238E27FC236}">
                <a16:creationId xmlns:a16="http://schemas.microsoft.com/office/drawing/2014/main" id="{16B0F2F8-B905-4CE2-810E-EA997F23D5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E6B04F-5D97-4118-86E2-7B9B3B1F3DB4}" type="datetime1">
              <a:rPr lang="zh-CN" altLang="en-US" smtClean="0">
                <a:solidFill>
                  <a:srgbClr val="000000"/>
                </a:solidFill>
              </a:rPr>
              <a:pPr/>
              <a:t>2022/5/30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22533" name="投影片編號版面配置區 4">
            <a:extLst>
              <a:ext uri="{FF2B5EF4-FFF2-40B4-BE49-F238E27FC236}">
                <a16:creationId xmlns:a16="http://schemas.microsoft.com/office/drawing/2014/main" id="{84282349-8E11-49B0-A60E-AB2661275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81CCDF-3ADE-4371-A4E4-49163B99D53A}" type="slidenum">
              <a:rPr lang="zh-CN" altLang="en-US" smtClean="0">
                <a:solidFill>
                  <a:srgbClr val="000000"/>
                </a:solidFill>
              </a:rPr>
              <a:pPr/>
              <a:t>19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454472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20514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6573389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24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249131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圖像版面配置區 1">
            <a:extLst>
              <a:ext uri="{FF2B5EF4-FFF2-40B4-BE49-F238E27FC236}">
                <a16:creationId xmlns:a16="http://schemas.microsoft.com/office/drawing/2014/main" id="{7F3346C0-EC4C-4925-BBEF-E2129D98F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3" name="備忘稿版面配置區 2">
            <a:extLst>
              <a:ext uri="{FF2B5EF4-FFF2-40B4-BE49-F238E27FC236}">
                <a16:creationId xmlns:a16="http://schemas.microsoft.com/office/drawing/2014/main" id="{9FAB88B5-B267-48DE-99EC-2723AD05BE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64" name="日期版面配置區 3">
            <a:extLst>
              <a:ext uri="{FF2B5EF4-FFF2-40B4-BE49-F238E27FC236}">
                <a16:creationId xmlns:a16="http://schemas.microsoft.com/office/drawing/2014/main" id="{F188C14B-9638-44AF-88EF-A63F2DE6C8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CF0CF4-2428-41B2-A349-662C18536684}" type="datetime1">
              <a:rPr lang="zh-CN" altLang="en-US" smtClean="0">
                <a:solidFill>
                  <a:srgbClr val="000000"/>
                </a:solidFill>
              </a:rPr>
              <a:pPr/>
              <a:t>2022/5/30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40965" name="投影片編號版面配置區 4">
            <a:extLst>
              <a:ext uri="{FF2B5EF4-FFF2-40B4-BE49-F238E27FC236}">
                <a16:creationId xmlns:a16="http://schemas.microsoft.com/office/drawing/2014/main" id="{0973EB3A-33AC-4DB0-83CB-2E3A0210D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EA247A-67F9-43BE-BC47-DE383E90C4B2}" type="slidenum">
              <a:rPr lang="zh-CN" altLang="en-US" smtClean="0">
                <a:solidFill>
                  <a:srgbClr val="000000"/>
                </a:solidFill>
              </a:rPr>
              <a:pPr/>
              <a:t>25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AF192BA6-C0C8-439C-8B2B-A47DBD6C11F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2022/5/31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7CFFE4-D7FD-4C9F-993E-01E6ED1CB31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2707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AF192BA6-C0C8-439C-8B2B-A47DBD6C11F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2022/5/31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7CFFE4-D7FD-4C9F-993E-01E6ED1CB31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140698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圖像版面配置區 1">
            <a:extLst>
              <a:ext uri="{FF2B5EF4-FFF2-40B4-BE49-F238E27FC236}">
                <a16:creationId xmlns:a16="http://schemas.microsoft.com/office/drawing/2014/main" id="{FCF2D6EC-49C5-4413-A351-297E3AA7DB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備忘稿版面配置區 2">
            <a:extLst>
              <a:ext uri="{FF2B5EF4-FFF2-40B4-BE49-F238E27FC236}">
                <a16:creationId xmlns:a16="http://schemas.microsoft.com/office/drawing/2014/main" id="{9F1F5415-CCF5-4C0B-B72D-8B78D63961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5060" name="日期版面配置區 3">
            <a:extLst>
              <a:ext uri="{FF2B5EF4-FFF2-40B4-BE49-F238E27FC236}">
                <a16:creationId xmlns:a16="http://schemas.microsoft.com/office/drawing/2014/main" id="{94AEE70F-3A7D-4F0C-920F-D6292D443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A8454F-17A1-441B-A83C-A0F3A028B6DF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45061" name="投影片編號版面配置區 4">
            <a:extLst>
              <a:ext uri="{FF2B5EF4-FFF2-40B4-BE49-F238E27FC236}">
                <a16:creationId xmlns:a16="http://schemas.microsoft.com/office/drawing/2014/main" id="{7EC48A03-F0B3-4BEC-A0D8-AE81C2484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347C0E-D551-4EA0-8601-D7FA4A4723CA}" type="slidenum">
              <a:rPr lang="zh-CN" altLang="en-US" smtClean="0"/>
              <a:pPr/>
              <a:t>28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>
            <a:extLst>
              <a:ext uri="{FF2B5EF4-FFF2-40B4-BE49-F238E27FC236}">
                <a16:creationId xmlns:a16="http://schemas.microsoft.com/office/drawing/2014/main" id="{0664DD91-8F27-4DB7-88F2-18B33C985E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備忘稿版面配置區 2">
            <a:extLst>
              <a:ext uri="{FF2B5EF4-FFF2-40B4-BE49-F238E27FC236}">
                <a16:creationId xmlns:a16="http://schemas.microsoft.com/office/drawing/2014/main" id="{0290CF0A-E986-4DE8-BC85-61C0673E50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6" name="日期版面配置區 3">
            <a:extLst>
              <a:ext uri="{FF2B5EF4-FFF2-40B4-BE49-F238E27FC236}">
                <a16:creationId xmlns:a16="http://schemas.microsoft.com/office/drawing/2014/main" id="{CDC71B0C-501F-4619-AF2F-69A1B5BE24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8BDD9A-70B9-47DF-A8E1-2A70300A73FD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8197" name="投影片編號版面配置區 4">
            <a:extLst>
              <a:ext uri="{FF2B5EF4-FFF2-40B4-BE49-F238E27FC236}">
                <a16:creationId xmlns:a16="http://schemas.microsoft.com/office/drawing/2014/main" id="{E2144FB9-E471-4324-9BDB-40A9667FC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C2AC5F-5395-494C-9FD5-C78A9D1D85A8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F9C538E-5FAE-40F6-98B5-01FDE99F1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AE524343-60F0-4585-A798-14D81EC27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  <p:sp>
        <p:nvSpPr>
          <p:cNvPr id="10244" name="日期版面配置區 3">
            <a:extLst>
              <a:ext uri="{FF2B5EF4-FFF2-40B4-BE49-F238E27FC236}">
                <a16:creationId xmlns:a16="http://schemas.microsoft.com/office/drawing/2014/main" id="{1228ED87-B45D-451F-8BF0-119BE5BAD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79D4C2-70A0-4624-8B40-C4AFA4283D24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0245" name="投影片編號版面配置區 4">
            <a:extLst>
              <a:ext uri="{FF2B5EF4-FFF2-40B4-BE49-F238E27FC236}">
                <a16:creationId xmlns:a16="http://schemas.microsoft.com/office/drawing/2014/main" id="{6570A599-DDF8-4C0C-A261-30FD38A1C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3A1E0-3C02-40B2-A625-A6FBAC257856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1168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F9C538E-5FAE-40F6-98B5-01FDE99F1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AE524343-60F0-4585-A798-14D81EC27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900" dirty="0"/>
          </a:p>
        </p:txBody>
      </p:sp>
      <p:sp>
        <p:nvSpPr>
          <p:cNvPr id="10244" name="日期版面配置區 3">
            <a:extLst>
              <a:ext uri="{FF2B5EF4-FFF2-40B4-BE49-F238E27FC236}">
                <a16:creationId xmlns:a16="http://schemas.microsoft.com/office/drawing/2014/main" id="{1228ED87-B45D-451F-8BF0-119BE5BAD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79D4C2-70A0-4624-8B40-C4AFA4283D24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0245" name="投影片編號版面配置區 4">
            <a:extLst>
              <a:ext uri="{FF2B5EF4-FFF2-40B4-BE49-F238E27FC236}">
                <a16:creationId xmlns:a16="http://schemas.microsoft.com/office/drawing/2014/main" id="{6570A599-DDF8-4C0C-A261-30FD38A1C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3A1E0-3C02-40B2-A625-A6FBAC257856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362637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86984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>
            <a:extLst>
              <a:ext uri="{FF2B5EF4-FFF2-40B4-BE49-F238E27FC236}">
                <a16:creationId xmlns:a16="http://schemas.microsoft.com/office/drawing/2014/main" id="{F368D259-1D0A-45ED-86B3-00CFF2F3C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備忘稿版面配置區 2">
            <a:extLst>
              <a:ext uri="{FF2B5EF4-FFF2-40B4-BE49-F238E27FC236}">
                <a16:creationId xmlns:a16="http://schemas.microsoft.com/office/drawing/2014/main" id="{96735B78-EA31-489B-80C5-7390BAF224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88" name="日期版面配置區 3">
            <a:extLst>
              <a:ext uri="{FF2B5EF4-FFF2-40B4-BE49-F238E27FC236}">
                <a16:creationId xmlns:a16="http://schemas.microsoft.com/office/drawing/2014/main" id="{7CB361B2-0567-4596-9403-78F7A5626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394E2F-6A76-4868-8B87-2F4C0B278F9F}" type="datetime1">
              <a:rPr lang="zh-CN" altLang="en-US" smtClean="0">
                <a:solidFill>
                  <a:srgbClr val="000000"/>
                </a:solidFill>
              </a:rPr>
              <a:pPr/>
              <a:t>2022/5/30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16389" name="投影片編號版面配置區 4">
            <a:extLst>
              <a:ext uri="{FF2B5EF4-FFF2-40B4-BE49-F238E27FC236}">
                <a16:creationId xmlns:a16="http://schemas.microsoft.com/office/drawing/2014/main" id="{92961AEC-5CE0-45DE-B6D3-122645A64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2C2C8D-595E-4E5D-871E-8746C4776BE2}" type="slidenum">
              <a:rPr lang="zh-CN" altLang="en-US" smtClean="0">
                <a:solidFill>
                  <a:srgbClr val="000000"/>
                </a:solidFill>
              </a:rPr>
              <a:pPr/>
              <a:t>7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MPRNet </a:t>
            </a:r>
          </a:p>
          <a:p>
            <a:r>
              <a:rPr lang="en-US" altLang="zh-TW" dirty="0"/>
              <a:t>Swin Transformer, </a:t>
            </a:r>
            <a:r>
              <a:rPr lang="en-US" altLang="zh-TW" dirty="0" err="1"/>
              <a:t>SwinIR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2022/5/30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380769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8F0A8-759E-4AD1-B1DD-95AB1B346F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2364A-620F-4697-8A4B-D36F16F30012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4B75D-7830-417D-AE91-E3260C3DA6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9CE0-70CF-410F-953D-D68D19F177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DFFD3-0C61-46BB-B3DD-E87E1107CE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4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EB746-6026-4030-8CB0-D807AB6011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9D23E-8F29-4DC8-ADB5-D41D26B9DB90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1B6EF-3A4D-45B5-99F0-568E448575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238B3D-6CFA-4B7B-B549-6F768E5B3B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0EC95-E4BE-4010-B444-AD68C9DA55C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2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F165F-B0C8-46E9-B50C-75E23E3B04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1B55E-8178-48AC-B219-9FC89B791AFD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15841-3324-4CFB-9A8E-02FE860290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A6EDD-3EC0-41C3-A2E1-4A5A20A719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65B42-558F-4AFD-B83C-85EA68F4251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5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D20B7-A9C5-4435-9D98-049E2E3A0D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1F985-552E-43B0-A715-0D1A10D5D33F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0715D-511C-46F9-960E-A71252CC4E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A45DA-9652-4AA0-A59B-A3A01B907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15DD9-8BC8-41AF-B2E4-42C9754995A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7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5863E-B390-4DDE-A61E-BFCFC0342F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3D9B5-6371-40EC-BB3E-38A704E4FC1B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1A59B-28C2-4075-BB30-AC7CF5A06B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08E63-5F68-4F4F-A558-25DD1F9D4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5B2CD-E426-4BC6-A5AF-4FD1639BF6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4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7303C3-8C06-465D-B317-7507ACDCC9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42F1E-CB08-402E-88FC-EFEE5DC1C059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EBDEE5E-29C3-4ABC-806A-AE92B206D2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6D26762-F2BB-4109-89EB-2881F6A9C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49D-3094-46AF-9C46-C9E95C9EEA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8AC500B-8478-4F61-B5FD-896CEC39F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70AB4-8E69-427C-AD9A-5EF637CA0DD5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FFF0DC4-F125-48B5-8638-C47A25B59D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78CF7FE-5E60-4CC6-9F6C-E97CD143A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0DFA-460A-4B9E-96C0-DE3AE29270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5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D47CED1-28F8-440A-A875-5240FE7869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3563D-AE4C-455D-8CA0-512B699860BB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E7BAE36-C356-4B7B-BA20-CA9AD519F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1206342-CAB3-4241-B36F-7EAA1BE585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5C794-BB57-4BBB-BA70-62BB30C2A28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3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ABEE1F1-42D3-406C-B743-43983A5BF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36ADE-4578-41D1-B4B7-873A618E67BC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2589DA8-BA51-4C6F-9921-1C62FFDCD6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832FEDD5-CEF4-41E1-9220-D6B20AE445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CEA5-32C7-44EE-9589-495F0BF07FD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5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BBFE25E-D65A-4C2E-BA7B-60F1C590CB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57085-BD3D-49AD-A837-8E55E83D276B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1CBD72B-0199-4FAB-A7CC-F07E858EE0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6E5C13A-9E1A-4243-8638-7C8CE25EFA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9E293-99A4-4346-B9A1-D9E343D6D9F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6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1FE179B-F2B1-4264-83D8-B6FF365B53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99930-3974-48FD-833B-EE79A795BDF7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E95EE2F-6C4D-493B-972D-7E35FC0252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4F805C5-5D25-4D15-8B51-528B094ABD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E2AF8-A70B-4A37-A162-8EB92EB0E78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 shadeToTitle="1">
        <a:gradFill rotWithShape="1">
          <a:gsLst>
            <a:gs pos="0">
              <a:srgbClr val="1F4E79"/>
            </a:gs>
            <a:gs pos="100000">
              <a:srgbClr val="2A3D5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66AEBF7-DF98-4C37-94CF-7A515C0993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CF639B0-A98A-460E-889C-A34447F0F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B131B210-6591-4729-A62F-D1A57621971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0471A89-1AE2-4DCA-A7F4-0C1C791BAD81}" type="datetime1">
              <a:rPr lang="zh-CN" altLang="en-US"/>
              <a:pPr>
                <a:defRPr/>
              </a:pPr>
              <a:t>2022/5/30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777B3F9C-F401-4305-BA0E-96745943D8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DDAF8263-80CF-4C0B-8DC7-F2D331D2C9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1021ED-9021-46E5-B6F2-6908E28D3B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webp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>
            <a:extLst>
              <a:ext uri="{FF2B5EF4-FFF2-40B4-BE49-F238E27FC236}">
                <a16:creationId xmlns:a16="http://schemas.microsoft.com/office/drawing/2014/main" id="{AFD16C92-3D25-4FA7-BF20-43C3663E7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846263"/>
            <a:ext cx="12182475" cy="369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文字方塊 3">
            <a:extLst>
              <a:ext uri="{FF2B5EF4-FFF2-40B4-BE49-F238E27FC236}">
                <a16:creationId xmlns:a16="http://schemas.microsoft.com/office/drawing/2014/main" id="{3896D102-55E6-4CD9-BDDB-8E2EBDC61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918" y="2130831"/>
            <a:ext cx="1173615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000" dirty="0">
                <a:solidFill>
                  <a:schemeClr val="bg1"/>
                </a:solidFill>
                <a:latin typeface="Calisto MT" panose="02040603050505030304" pitchFamily="18" charset="0"/>
              </a:rPr>
              <a:t>Simple Baselines for Image Restoration</a:t>
            </a:r>
          </a:p>
        </p:txBody>
      </p:sp>
      <p:sp>
        <p:nvSpPr>
          <p:cNvPr id="3076" name="矩形 4">
            <a:extLst>
              <a:ext uri="{FF2B5EF4-FFF2-40B4-BE49-F238E27FC236}">
                <a16:creationId xmlns:a16="http://schemas.microsoft.com/office/drawing/2014/main" id="{7CDDC113-7E1C-458A-A0C8-8C51171F06AE}"/>
              </a:ext>
            </a:extLst>
          </p:cNvPr>
          <p:cNvSpPr>
            <a:spLocks noChangeArrowheads="1"/>
          </p:cNvSpPr>
          <p:nvPr/>
        </p:nvSpPr>
        <p:spPr bwMode="auto">
          <a:xfrm flipV="1">
            <a:off x="1873041" y="2752546"/>
            <a:ext cx="8445910" cy="4571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77" name="文字方塊 6">
            <a:extLst>
              <a:ext uri="{FF2B5EF4-FFF2-40B4-BE49-F238E27FC236}">
                <a16:creationId xmlns:a16="http://schemas.microsoft.com/office/drawing/2014/main" id="{BDD468AF-CDE3-4C41-88CE-3E32BE55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864" y="5293037"/>
            <a:ext cx="3208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Student</a:t>
            </a:r>
            <a:r>
              <a:rPr lang="zh-TW" alt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Chi-Mao Fan</a:t>
            </a:r>
          </a:p>
        </p:txBody>
      </p:sp>
      <p:sp>
        <p:nvSpPr>
          <p:cNvPr id="8" name="文字方塊 1">
            <a:extLst>
              <a:ext uri="{FF2B5EF4-FFF2-40B4-BE49-F238E27FC236}">
                <a16:creationId xmlns:a16="http://schemas.microsoft.com/office/drawing/2014/main" id="{69E17846-F080-4782-B3FD-78B51F2A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65" y="3064368"/>
            <a:ext cx="9923462" cy="121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Author :</a:t>
            </a:r>
          </a:p>
          <a:p>
            <a:pPr algn="ctr">
              <a:buNone/>
            </a:pPr>
            <a:r>
              <a:rPr lang="en-US" altLang="zh-TW" sz="2000" dirty="0" err="1">
                <a:solidFill>
                  <a:schemeClr val="bg1"/>
                </a:solidFill>
                <a:latin typeface="Calisto MT" panose="02040603050505030304" pitchFamily="18" charset="0"/>
              </a:rPr>
              <a:t>Liangyu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 Chen, </a:t>
            </a:r>
            <a:r>
              <a:rPr lang="en-US" altLang="zh-TW" sz="2000" dirty="0" err="1">
                <a:solidFill>
                  <a:schemeClr val="bg1"/>
                </a:solidFill>
                <a:latin typeface="Calisto MT" panose="02040603050505030304" pitchFamily="18" charset="0"/>
              </a:rPr>
              <a:t>Xiaojie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 Chu, </a:t>
            </a:r>
            <a:r>
              <a:rPr lang="en-US" altLang="zh-TW" sz="2000" dirty="0" err="1">
                <a:solidFill>
                  <a:schemeClr val="bg1"/>
                </a:solidFill>
                <a:latin typeface="Calisto MT" panose="02040603050505030304" pitchFamily="18" charset="0"/>
              </a:rPr>
              <a:t>Xiangyu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 Zhang, Jian</a:t>
            </a:r>
          </a:p>
          <a:p>
            <a:pPr algn="ctr"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MEGVII Technology</a:t>
            </a:r>
          </a:p>
        </p:txBody>
      </p:sp>
      <p:sp>
        <p:nvSpPr>
          <p:cNvPr id="10" name="文字方塊 1">
            <a:extLst>
              <a:ext uri="{FF2B5EF4-FFF2-40B4-BE49-F238E27FC236}">
                <a16:creationId xmlns:a16="http://schemas.microsoft.com/office/drawing/2014/main" id="{F4D648D9-759A-4F0C-A262-96D4C4D5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5068" y="4583971"/>
            <a:ext cx="398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Advisor : Tsung-Jung Liu</a:t>
            </a:r>
            <a:endParaRPr lang="zh-TW" altLang="en-US" sz="2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8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2919C303-5A5F-4C60-B192-4A21F918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!!矩形 5">
            <a:extLst>
              <a:ext uri="{FF2B5EF4-FFF2-40B4-BE49-F238E27FC236}">
                <a16:creationId xmlns:a16="http://schemas.microsoft.com/office/drawing/2014/main" id="{63A2B0BC-AFE7-4725-8368-8D5B4AD1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!!矩形 6">
            <a:extLst>
              <a:ext uri="{FF2B5EF4-FFF2-40B4-BE49-F238E27FC236}">
                <a16:creationId xmlns:a16="http://schemas.microsoft.com/office/drawing/2014/main" id="{A736736A-789B-4455-8A5B-199D69AE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9" name="矩形 7">
            <a:extLst>
              <a:ext uri="{FF2B5EF4-FFF2-40B4-BE49-F238E27FC236}">
                <a16:creationId xmlns:a16="http://schemas.microsoft.com/office/drawing/2014/main" id="{6837F383-7A0D-4071-BC90-644242799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39017" y="3336836"/>
            <a:ext cx="1123950" cy="12017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167675" y="3340012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9497C1B-D79D-42AA-8CD4-40DE6EAB47FB}"/>
              </a:ext>
            </a:extLst>
          </p:cNvPr>
          <p:cNvSpPr/>
          <p:nvPr/>
        </p:nvSpPr>
        <p:spPr bwMode="auto">
          <a:xfrm>
            <a:off x="6442077" y="1672466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DD4C5B4-6679-48DC-9D1D-6363D10516A7}"/>
              </a:ext>
            </a:extLst>
          </p:cNvPr>
          <p:cNvSpPr/>
          <p:nvPr/>
        </p:nvSpPr>
        <p:spPr bwMode="auto">
          <a:xfrm>
            <a:off x="5503070" y="1677229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18412B7-7102-4590-9191-528751312DE3}"/>
              </a:ext>
            </a:extLst>
          </p:cNvPr>
          <p:cNvSpPr/>
          <p:nvPr/>
        </p:nvSpPr>
        <p:spPr bwMode="auto">
          <a:xfrm>
            <a:off x="6442078" y="2506239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734658B-87FF-407E-A5D5-D3996ACBC030}"/>
              </a:ext>
            </a:extLst>
          </p:cNvPr>
          <p:cNvSpPr/>
          <p:nvPr/>
        </p:nvSpPr>
        <p:spPr bwMode="auto">
          <a:xfrm>
            <a:off x="5520214" y="2506238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00ADA6-E34C-44EC-8F45-78AD7693CA12}"/>
              </a:ext>
            </a:extLst>
          </p:cNvPr>
          <p:cNvSpPr/>
          <p:nvPr/>
        </p:nvSpPr>
        <p:spPr bwMode="auto">
          <a:xfrm>
            <a:off x="6442077" y="557235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AC47773-6AE0-453B-8E6C-FCFDBEB4AC8B}"/>
              </a:ext>
            </a:extLst>
          </p:cNvPr>
          <p:cNvSpPr/>
          <p:nvPr/>
        </p:nvSpPr>
        <p:spPr bwMode="auto">
          <a:xfrm>
            <a:off x="5520214" y="5572351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9E00FA4-2FF0-468A-AE17-293A1DD8AF7C}"/>
              </a:ext>
            </a:extLst>
          </p:cNvPr>
          <p:cNvSpPr/>
          <p:nvPr/>
        </p:nvSpPr>
        <p:spPr bwMode="auto">
          <a:xfrm>
            <a:off x="6442077" y="474023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3603B1B-0AAE-4CEC-B534-7BDCBA8BBABA}"/>
              </a:ext>
            </a:extLst>
          </p:cNvPr>
          <p:cNvSpPr/>
          <p:nvPr/>
        </p:nvSpPr>
        <p:spPr bwMode="auto">
          <a:xfrm>
            <a:off x="5520214" y="4740231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3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14458E41-B4BD-41FE-8EC6-AF03CE03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NAFNet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(Non Activation Function Net)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8F34B107-A177-4FA1-8656-915012B02C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912" t="16558" r="8516" b="53522"/>
          <a:stretch/>
        </p:blipFill>
        <p:spPr>
          <a:xfrm>
            <a:off x="453925" y="1976575"/>
            <a:ext cx="7577070" cy="3306151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CB3DEC7A-2CE0-4250-8406-C112163428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34" t="12688" r="21008" b="8425"/>
          <a:stretch/>
        </p:blipFill>
        <p:spPr>
          <a:xfrm>
            <a:off x="8361095" y="347277"/>
            <a:ext cx="2744390" cy="6163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Normalization (Batch, Layer, Instance)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842EE10-FA4E-4912-8A2D-D6728B0A67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29" t="17455" r="7164" b="40072"/>
          <a:stretch/>
        </p:blipFill>
        <p:spPr>
          <a:xfrm>
            <a:off x="742967" y="1437935"/>
            <a:ext cx="10815242" cy="2912796"/>
          </a:xfrm>
          <a:prstGeom prst="rect">
            <a:avLst/>
          </a:prstGeom>
        </p:spPr>
      </p:pic>
      <p:grpSp>
        <p:nvGrpSpPr>
          <p:cNvPr id="46" name="群組 45">
            <a:extLst>
              <a:ext uri="{FF2B5EF4-FFF2-40B4-BE49-F238E27FC236}">
                <a16:creationId xmlns:a16="http://schemas.microsoft.com/office/drawing/2014/main" id="{AD31792A-055F-49CC-9C44-49339175A3C7}"/>
              </a:ext>
            </a:extLst>
          </p:cNvPr>
          <p:cNvGrpSpPr/>
          <p:nvPr/>
        </p:nvGrpSpPr>
        <p:grpSpPr>
          <a:xfrm>
            <a:off x="2243828" y="4442739"/>
            <a:ext cx="7067757" cy="2121714"/>
            <a:chOff x="826088" y="4676646"/>
            <a:chExt cx="7067757" cy="2121714"/>
          </a:xfrm>
        </p:grpSpPr>
        <p:grpSp>
          <p:nvGrpSpPr>
            <p:cNvPr id="30" name="群組 29">
              <a:extLst>
                <a:ext uri="{FF2B5EF4-FFF2-40B4-BE49-F238E27FC236}">
                  <a16:creationId xmlns:a16="http://schemas.microsoft.com/office/drawing/2014/main" id="{33CD0C73-A52A-442A-8A92-524E4DA9028B}"/>
                </a:ext>
              </a:extLst>
            </p:cNvPr>
            <p:cNvGrpSpPr/>
            <p:nvPr/>
          </p:nvGrpSpPr>
          <p:grpSpPr>
            <a:xfrm>
              <a:off x="1182944" y="5301965"/>
              <a:ext cx="1268156" cy="1151449"/>
              <a:chOff x="1582994" y="4256146"/>
              <a:chExt cx="2352496" cy="2135998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5E13D9C-A60C-4336-AFC3-2DB28FFD1690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6" name="直線接點 5">
                <a:extLst>
                  <a:ext uri="{FF2B5EF4-FFF2-40B4-BE49-F238E27FC236}">
                    <a16:creationId xmlns:a16="http://schemas.microsoft.com/office/drawing/2014/main" id="{95209F8D-5D73-4668-912A-E261851551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" name="直線接點 7">
                <a:extLst>
                  <a:ext uri="{FF2B5EF4-FFF2-40B4-BE49-F238E27FC236}">
                    <a16:creationId xmlns:a16="http://schemas.microsoft.com/office/drawing/2014/main" id="{7B3FF4F6-2385-4091-9940-A65BE341C22D}"/>
                  </a:ext>
                </a:extLst>
              </p:cNvPr>
              <p:cNvCxnSpPr>
                <a:stCxn id="4" idx="1"/>
                <a:endCxn id="4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156F4410-8F0D-43E1-84E8-C390307113C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CDA781FE-8E01-446F-ADA9-AD4CE3DF2DC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E5766D64-1A74-4380-BF3B-2C9AEF79764E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1" name="直線接點 20">
                <a:extLst>
                  <a:ext uri="{FF2B5EF4-FFF2-40B4-BE49-F238E27FC236}">
                    <a16:creationId xmlns:a16="http://schemas.microsoft.com/office/drawing/2014/main" id="{7A85F1AB-302E-4E5A-B490-DC1FDC9F570F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3" name="直線接點 32">
                <a:extLst>
                  <a:ext uri="{FF2B5EF4-FFF2-40B4-BE49-F238E27FC236}">
                    <a16:creationId xmlns:a16="http://schemas.microsoft.com/office/drawing/2014/main" id="{AED52A5A-1CFD-483A-81C1-BC7687B9B0B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線接點 33">
                <a:extLst>
                  <a:ext uri="{FF2B5EF4-FFF2-40B4-BE49-F238E27FC236}">
                    <a16:creationId xmlns:a16="http://schemas.microsoft.com/office/drawing/2014/main" id="{1C5BA498-F407-4B93-A1CA-7A8A8FFC16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CEF480F3-5423-4A70-89CD-D05528E83119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線接點 35">
                <a:extLst>
                  <a:ext uri="{FF2B5EF4-FFF2-40B4-BE49-F238E27FC236}">
                    <a16:creationId xmlns:a16="http://schemas.microsoft.com/office/drawing/2014/main" id="{3FA46A43-388D-4327-AC7F-897831F14E60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69C261A9-ECD2-48C2-BE7A-2F5206FB68DB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線接點 37">
                <a:extLst>
                  <a:ext uri="{FF2B5EF4-FFF2-40B4-BE49-F238E27FC236}">
                    <a16:creationId xmlns:a16="http://schemas.microsoft.com/office/drawing/2014/main" id="{E7C81B7D-372B-4D1E-A90E-A809AA7D35DD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9" name="直線接點 38">
                <a:extLst>
                  <a:ext uri="{FF2B5EF4-FFF2-40B4-BE49-F238E27FC236}">
                    <a16:creationId xmlns:a16="http://schemas.microsoft.com/office/drawing/2014/main" id="{B30836E8-0D2C-40F3-8A72-4B1557A92073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0" name="直線接點 39">
                <a:extLst>
                  <a:ext uri="{FF2B5EF4-FFF2-40B4-BE49-F238E27FC236}">
                    <a16:creationId xmlns:a16="http://schemas.microsoft.com/office/drawing/2014/main" id="{66B3DEDF-CA59-47D5-ADD1-AB4372307499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2" name="直線接點 41">
                <a:extLst>
                  <a:ext uri="{FF2B5EF4-FFF2-40B4-BE49-F238E27FC236}">
                    <a16:creationId xmlns:a16="http://schemas.microsoft.com/office/drawing/2014/main" id="{5768F849-8129-4A87-9AF3-636C975B1DF7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3" name="直線接點 42">
                <a:extLst>
                  <a:ext uri="{FF2B5EF4-FFF2-40B4-BE49-F238E27FC236}">
                    <a16:creationId xmlns:a16="http://schemas.microsoft.com/office/drawing/2014/main" id="{E77D05BB-380D-4287-A4B3-3B115D22A683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4" name="直線接點 43">
                <a:extLst>
                  <a:ext uri="{FF2B5EF4-FFF2-40B4-BE49-F238E27FC236}">
                    <a16:creationId xmlns:a16="http://schemas.microsoft.com/office/drawing/2014/main" id="{4D51447B-A58C-497F-B7AA-DFCD00553FDB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5" name="直線接點 44">
                <a:extLst>
                  <a:ext uri="{FF2B5EF4-FFF2-40B4-BE49-F238E27FC236}">
                    <a16:creationId xmlns:a16="http://schemas.microsoft.com/office/drawing/2014/main" id="{A2F41339-EFFA-4429-BE9E-6E8D4EC1B28C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直線接點 48">
                <a:extLst>
                  <a:ext uri="{FF2B5EF4-FFF2-40B4-BE49-F238E27FC236}">
                    <a16:creationId xmlns:a16="http://schemas.microsoft.com/office/drawing/2014/main" id="{BE759847-01D7-47A9-BA09-47CCB4348B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直線接點 49">
                <a:extLst>
                  <a:ext uri="{FF2B5EF4-FFF2-40B4-BE49-F238E27FC236}">
                    <a16:creationId xmlns:a16="http://schemas.microsoft.com/office/drawing/2014/main" id="{3FB28564-9E9B-4E9E-B338-EEF617764EF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直線接點 50">
                <a:extLst>
                  <a:ext uri="{FF2B5EF4-FFF2-40B4-BE49-F238E27FC236}">
                    <a16:creationId xmlns:a16="http://schemas.microsoft.com/office/drawing/2014/main" id="{AFA61257-6132-4929-AD83-0F3EA936695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53" name="群組 52">
              <a:extLst>
                <a:ext uri="{FF2B5EF4-FFF2-40B4-BE49-F238E27FC236}">
                  <a16:creationId xmlns:a16="http://schemas.microsoft.com/office/drawing/2014/main" id="{1349263C-402A-458A-8069-AE42FCC89556}"/>
                </a:ext>
              </a:extLst>
            </p:cNvPr>
            <p:cNvGrpSpPr/>
            <p:nvPr/>
          </p:nvGrpSpPr>
          <p:grpSpPr>
            <a:xfrm>
              <a:off x="2213196" y="5303639"/>
              <a:ext cx="1268156" cy="1151449"/>
              <a:chOff x="1582994" y="4256146"/>
              <a:chExt cx="2352496" cy="2135998"/>
            </a:xfrm>
          </p:grpSpPr>
          <p:sp>
            <p:nvSpPr>
              <p:cNvPr id="54" name="矩形 53">
                <a:extLst>
                  <a:ext uri="{FF2B5EF4-FFF2-40B4-BE49-F238E27FC236}">
                    <a16:creationId xmlns:a16="http://schemas.microsoft.com/office/drawing/2014/main" id="{A93D884D-660F-4F6F-9FE9-07EEB502D08B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5B782BD9-3F7C-4523-A926-83A7994B1DE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6" name="直線接點 55">
                <a:extLst>
                  <a:ext uri="{FF2B5EF4-FFF2-40B4-BE49-F238E27FC236}">
                    <a16:creationId xmlns:a16="http://schemas.microsoft.com/office/drawing/2014/main" id="{47BBB324-39C7-40AB-A27B-035ACFB61B42}"/>
                  </a:ext>
                </a:extLst>
              </p:cNvPr>
              <p:cNvCxnSpPr>
                <a:stCxn id="54" idx="1"/>
                <a:endCxn id="54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7" name="直線接點 56">
                <a:extLst>
                  <a:ext uri="{FF2B5EF4-FFF2-40B4-BE49-F238E27FC236}">
                    <a16:creationId xmlns:a16="http://schemas.microsoft.com/office/drawing/2014/main" id="{536E2483-6F6A-4F93-A988-78497400106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8" name="直線接點 57">
                <a:extLst>
                  <a:ext uri="{FF2B5EF4-FFF2-40B4-BE49-F238E27FC236}">
                    <a16:creationId xmlns:a16="http://schemas.microsoft.com/office/drawing/2014/main" id="{4A749D5A-C46C-4E00-B5A5-B218A9E7C5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9" name="直線接點 58">
                <a:extLst>
                  <a:ext uri="{FF2B5EF4-FFF2-40B4-BE49-F238E27FC236}">
                    <a16:creationId xmlns:a16="http://schemas.microsoft.com/office/drawing/2014/main" id="{794F961F-4258-4A4A-B9CC-344E94BC011C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0" name="直線接點 59">
                <a:extLst>
                  <a:ext uri="{FF2B5EF4-FFF2-40B4-BE49-F238E27FC236}">
                    <a16:creationId xmlns:a16="http://schemas.microsoft.com/office/drawing/2014/main" id="{1DBB18CC-35F6-49B8-BDBF-5C18C019EB1A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1" name="直線接點 60">
                <a:extLst>
                  <a:ext uri="{FF2B5EF4-FFF2-40B4-BE49-F238E27FC236}">
                    <a16:creationId xmlns:a16="http://schemas.microsoft.com/office/drawing/2014/main" id="{AF9AB43E-BD62-41AC-B812-B89333BC016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直線接點 61">
                <a:extLst>
                  <a:ext uri="{FF2B5EF4-FFF2-40B4-BE49-F238E27FC236}">
                    <a16:creationId xmlns:a16="http://schemas.microsoft.com/office/drawing/2014/main" id="{62E54A68-8DCE-4687-B09E-895BE08450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直線接點 62">
                <a:extLst>
                  <a:ext uri="{FF2B5EF4-FFF2-40B4-BE49-F238E27FC236}">
                    <a16:creationId xmlns:a16="http://schemas.microsoft.com/office/drawing/2014/main" id="{A4B21B7E-3E42-4FDC-B1A3-D6146B4CB95E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線接點 63">
                <a:extLst>
                  <a:ext uri="{FF2B5EF4-FFF2-40B4-BE49-F238E27FC236}">
                    <a16:creationId xmlns:a16="http://schemas.microsoft.com/office/drawing/2014/main" id="{8794F89B-B500-4EDF-B5B8-77775733C85C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直線接點 64">
                <a:extLst>
                  <a:ext uri="{FF2B5EF4-FFF2-40B4-BE49-F238E27FC236}">
                    <a16:creationId xmlns:a16="http://schemas.microsoft.com/office/drawing/2014/main" id="{38992F68-629C-49DA-80AE-287B3D9B4A4D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直線接點 65">
                <a:extLst>
                  <a:ext uri="{FF2B5EF4-FFF2-40B4-BE49-F238E27FC236}">
                    <a16:creationId xmlns:a16="http://schemas.microsoft.com/office/drawing/2014/main" id="{CED26D34-45D1-4A92-904C-81BE7D9DFCDC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線接點 66">
                <a:extLst>
                  <a:ext uri="{FF2B5EF4-FFF2-40B4-BE49-F238E27FC236}">
                    <a16:creationId xmlns:a16="http://schemas.microsoft.com/office/drawing/2014/main" id="{F5AFA7BA-94D5-42F0-89E0-493FEEAC6542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8" name="直線接點 67">
                <a:extLst>
                  <a:ext uri="{FF2B5EF4-FFF2-40B4-BE49-F238E27FC236}">
                    <a16:creationId xmlns:a16="http://schemas.microsoft.com/office/drawing/2014/main" id="{E8D87E79-F5FC-4238-B85B-285E2E952BF8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9" name="直線接點 68">
                <a:extLst>
                  <a:ext uri="{FF2B5EF4-FFF2-40B4-BE49-F238E27FC236}">
                    <a16:creationId xmlns:a16="http://schemas.microsoft.com/office/drawing/2014/main" id="{49085DE6-D797-4014-8F3D-BCFF346C0AF3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13BF85E0-16F7-4E23-8506-3E79F0CC9515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1" name="直線接點 70">
                <a:extLst>
                  <a:ext uri="{FF2B5EF4-FFF2-40B4-BE49-F238E27FC236}">
                    <a16:creationId xmlns:a16="http://schemas.microsoft.com/office/drawing/2014/main" id="{0323CDCE-A420-4CE2-BD4A-8CBA699A5CC2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直線接點 71">
                <a:extLst>
                  <a:ext uri="{FF2B5EF4-FFF2-40B4-BE49-F238E27FC236}">
                    <a16:creationId xmlns:a16="http://schemas.microsoft.com/office/drawing/2014/main" id="{EFB68A66-FC92-4B84-99DA-90D255A62819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直線接點 72">
                <a:extLst>
                  <a:ext uri="{FF2B5EF4-FFF2-40B4-BE49-F238E27FC236}">
                    <a16:creationId xmlns:a16="http://schemas.microsoft.com/office/drawing/2014/main" id="{177AC287-CA2E-4E06-85FE-05D90FD503E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4" name="直線接點 73">
                <a:extLst>
                  <a:ext uri="{FF2B5EF4-FFF2-40B4-BE49-F238E27FC236}">
                    <a16:creationId xmlns:a16="http://schemas.microsoft.com/office/drawing/2014/main" id="{F983DC0D-24CF-4DD1-BFC3-C0B218B557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5" name="直線接點 74">
                <a:extLst>
                  <a:ext uri="{FF2B5EF4-FFF2-40B4-BE49-F238E27FC236}">
                    <a16:creationId xmlns:a16="http://schemas.microsoft.com/office/drawing/2014/main" id="{FEE81F88-7618-407A-B59B-6647EDC7CAA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76" name="群組 75">
              <a:extLst>
                <a:ext uri="{FF2B5EF4-FFF2-40B4-BE49-F238E27FC236}">
                  <a16:creationId xmlns:a16="http://schemas.microsoft.com/office/drawing/2014/main" id="{285C453E-4461-44EB-9907-22915D9B113F}"/>
                </a:ext>
              </a:extLst>
            </p:cNvPr>
            <p:cNvGrpSpPr/>
            <p:nvPr/>
          </p:nvGrpSpPr>
          <p:grpSpPr>
            <a:xfrm>
              <a:off x="3268329" y="5305492"/>
              <a:ext cx="1268156" cy="1151449"/>
              <a:chOff x="1582994" y="4256146"/>
              <a:chExt cx="2352496" cy="2135998"/>
            </a:xfrm>
          </p:grpSpPr>
          <p:sp>
            <p:nvSpPr>
              <p:cNvPr id="77" name="矩形 76">
                <a:extLst>
                  <a:ext uri="{FF2B5EF4-FFF2-40B4-BE49-F238E27FC236}">
                    <a16:creationId xmlns:a16="http://schemas.microsoft.com/office/drawing/2014/main" id="{1DB10D6A-BC25-452C-9032-E7231A24B529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78" name="直線接點 77">
                <a:extLst>
                  <a:ext uri="{FF2B5EF4-FFF2-40B4-BE49-F238E27FC236}">
                    <a16:creationId xmlns:a16="http://schemas.microsoft.com/office/drawing/2014/main" id="{41334903-5133-424A-AB14-096EF6CDDF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9" name="直線接點 78">
                <a:extLst>
                  <a:ext uri="{FF2B5EF4-FFF2-40B4-BE49-F238E27FC236}">
                    <a16:creationId xmlns:a16="http://schemas.microsoft.com/office/drawing/2014/main" id="{98DE1BAE-5B5D-47EF-B4F2-61A0EFCA0F8D}"/>
                  </a:ext>
                </a:extLst>
              </p:cNvPr>
              <p:cNvCxnSpPr>
                <a:stCxn id="77" idx="1"/>
                <a:endCxn id="77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B2DA9891-DAE3-45CB-A9F4-46511B667CB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直線接點 80">
                <a:extLst>
                  <a:ext uri="{FF2B5EF4-FFF2-40B4-BE49-F238E27FC236}">
                    <a16:creationId xmlns:a16="http://schemas.microsoft.com/office/drawing/2014/main" id="{562E9ACD-10BE-421F-B50C-C9BF9C1355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2" name="直線接點 81">
                <a:extLst>
                  <a:ext uri="{FF2B5EF4-FFF2-40B4-BE49-F238E27FC236}">
                    <a16:creationId xmlns:a16="http://schemas.microsoft.com/office/drawing/2014/main" id="{35238F6E-D8B9-4DB4-931B-5FC210FA1636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3" name="直線接點 82">
                <a:extLst>
                  <a:ext uri="{FF2B5EF4-FFF2-40B4-BE49-F238E27FC236}">
                    <a16:creationId xmlns:a16="http://schemas.microsoft.com/office/drawing/2014/main" id="{9EEEE10D-588D-4F0A-9593-08C5FAD96715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4" name="直線接點 83">
                <a:extLst>
                  <a:ext uri="{FF2B5EF4-FFF2-40B4-BE49-F238E27FC236}">
                    <a16:creationId xmlns:a16="http://schemas.microsoft.com/office/drawing/2014/main" id="{5A431C8B-7DC3-43AC-8922-A18E0098391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5" name="直線接點 84">
                <a:extLst>
                  <a:ext uri="{FF2B5EF4-FFF2-40B4-BE49-F238E27FC236}">
                    <a16:creationId xmlns:a16="http://schemas.microsoft.com/office/drawing/2014/main" id="{B048E3E2-9968-49CB-ACCE-596E49DDD6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5CBC67BD-985A-47CA-B161-D920E04750FF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7" name="直線接點 86">
                <a:extLst>
                  <a:ext uri="{FF2B5EF4-FFF2-40B4-BE49-F238E27FC236}">
                    <a16:creationId xmlns:a16="http://schemas.microsoft.com/office/drawing/2014/main" id="{39C7196D-E2F0-4DF0-82F1-EB35EED989DE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8" name="直線接點 87">
                <a:extLst>
                  <a:ext uri="{FF2B5EF4-FFF2-40B4-BE49-F238E27FC236}">
                    <a16:creationId xmlns:a16="http://schemas.microsoft.com/office/drawing/2014/main" id="{CC4B04DE-7A8B-4329-99D7-5855E033F655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9" name="直線接點 88">
                <a:extLst>
                  <a:ext uri="{FF2B5EF4-FFF2-40B4-BE49-F238E27FC236}">
                    <a16:creationId xmlns:a16="http://schemas.microsoft.com/office/drawing/2014/main" id="{9077CB85-CF73-4763-8833-2D1E4392E9DA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0" name="直線接點 89">
                <a:extLst>
                  <a:ext uri="{FF2B5EF4-FFF2-40B4-BE49-F238E27FC236}">
                    <a16:creationId xmlns:a16="http://schemas.microsoft.com/office/drawing/2014/main" id="{500BAB66-A359-458D-831E-689B25771900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1" name="直線接點 90">
                <a:extLst>
                  <a:ext uri="{FF2B5EF4-FFF2-40B4-BE49-F238E27FC236}">
                    <a16:creationId xmlns:a16="http://schemas.microsoft.com/office/drawing/2014/main" id="{C1A44381-95DC-447D-9AF3-45F6413113C7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直線接點 91">
                <a:extLst>
                  <a:ext uri="{FF2B5EF4-FFF2-40B4-BE49-F238E27FC236}">
                    <a16:creationId xmlns:a16="http://schemas.microsoft.com/office/drawing/2014/main" id="{944030C2-A106-470A-8BBF-41943737AFBA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3" name="直線接點 92">
                <a:extLst>
                  <a:ext uri="{FF2B5EF4-FFF2-40B4-BE49-F238E27FC236}">
                    <a16:creationId xmlns:a16="http://schemas.microsoft.com/office/drawing/2014/main" id="{8D365584-8D95-4E33-AEDA-849472463E6D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4" name="直線接點 93">
                <a:extLst>
                  <a:ext uri="{FF2B5EF4-FFF2-40B4-BE49-F238E27FC236}">
                    <a16:creationId xmlns:a16="http://schemas.microsoft.com/office/drawing/2014/main" id="{B21D5E3E-3638-4DF5-BBBC-B61285591BBC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線接點 94">
                <a:extLst>
                  <a:ext uri="{FF2B5EF4-FFF2-40B4-BE49-F238E27FC236}">
                    <a16:creationId xmlns:a16="http://schemas.microsoft.com/office/drawing/2014/main" id="{2DB07584-2080-4254-B7A3-5F40D246B566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6" name="直線接點 95">
                <a:extLst>
                  <a:ext uri="{FF2B5EF4-FFF2-40B4-BE49-F238E27FC236}">
                    <a16:creationId xmlns:a16="http://schemas.microsoft.com/office/drawing/2014/main" id="{1C8A0487-0146-40AB-A729-F6AF9125F5A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7" name="直線接點 96">
                <a:extLst>
                  <a:ext uri="{FF2B5EF4-FFF2-40B4-BE49-F238E27FC236}">
                    <a16:creationId xmlns:a16="http://schemas.microsoft.com/office/drawing/2014/main" id="{14D6305F-4B09-4D44-8DE6-261DE41F83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8" name="直線接點 97">
                <a:extLst>
                  <a:ext uri="{FF2B5EF4-FFF2-40B4-BE49-F238E27FC236}">
                    <a16:creationId xmlns:a16="http://schemas.microsoft.com/office/drawing/2014/main" id="{6F11B06A-D982-4FAA-A5F4-F68780DDFB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99" name="群組 98">
              <a:extLst>
                <a:ext uri="{FF2B5EF4-FFF2-40B4-BE49-F238E27FC236}">
                  <a16:creationId xmlns:a16="http://schemas.microsoft.com/office/drawing/2014/main" id="{88F36375-F3CC-456C-886C-3103D3D96761}"/>
                </a:ext>
              </a:extLst>
            </p:cNvPr>
            <p:cNvGrpSpPr/>
            <p:nvPr/>
          </p:nvGrpSpPr>
          <p:grpSpPr>
            <a:xfrm>
              <a:off x="4315500" y="5296362"/>
              <a:ext cx="1268156" cy="1151449"/>
              <a:chOff x="1582994" y="4256146"/>
              <a:chExt cx="2352496" cy="2135998"/>
            </a:xfrm>
          </p:grpSpPr>
          <p:sp>
            <p:nvSpPr>
              <p:cNvPr id="100" name="矩形 99">
                <a:extLst>
                  <a:ext uri="{FF2B5EF4-FFF2-40B4-BE49-F238E27FC236}">
                    <a16:creationId xmlns:a16="http://schemas.microsoft.com/office/drawing/2014/main" id="{0CDE6676-7BF1-41B7-8EAA-BE5D6BEE6E49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01" name="直線接點 100">
                <a:extLst>
                  <a:ext uri="{FF2B5EF4-FFF2-40B4-BE49-F238E27FC236}">
                    <a16:creationId xmlns:a16="http://schemas.microsoft.com/office/drawing/2014/main" id="{233803D1-5CF2-45CB-8746-B08342D290B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2" name="直線接點 101">
                <a:extLst>
                  <a:ext uri="{FF2B5EF4-FFF2-40B4-BE49-F238E27FC236}">
                    <a16:creationId xmlns:a16="http://schemas.microsoft.com/office/drawing/2014/main" id="{1A17DB90-C0E0-40C9-8B60-83B64C4AF41D}"/>
                  </a:ext>
                </a:extLst>
              </p:cNvPr>
              <p:cNvCxnSpPr>
                <a:stCxn id="100" idx="1"/>
                <a:endCxn id="100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3" name="直線接點 102">
                <a:extLst>
                  <a:ext uri="{FF2B5EF4-FFF2-40B4-BE49-F238E27FC236}">
                    <a16:creationId xmlns:a16="http://schemas.microsoft.com/office/drawing/2014/main" id="{183A651C-CB94-4A98-8022-BB7667ACCE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4" name="直線接點 103">
                <a:extLst>
                  <a:ext uri="{FF2B5EF4-FFF2-40B4-BE49-F238E27FC236}">
                    <a16:creationId xmlns:a16="http://schemas.microsoft.com/office/drawing/2014/main" id="{3CEF2A2E-7478-4F06-A491-173211384EF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5" name="直線接點 104">
                <a:extLst>
                  <a:ext uri="{FF2B5EF4-FFF2-40B4-BE49-F238E27FC236}">
                    <a16:creationId xmlns:a16="http://schemas.microsoft.com/office/drawing/2014/main" id="{54AA4A81-555C-481D-9E94-1E3C4F5B269A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6" name="直線接點 105">
                <a:extLst>
                  <a:ext uri="{FF2B5EF4-FFF2-40B4-BE49-F238E27FC236}">
                    <a16:creationId xmlns:a16="http://schemas.microsoft.com/office/drawing/2014/main" id="{FB3F50B1-4083-4442-80E5-78DD214C36E5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7" name="直線接點 106">
                <a:extLst>
                  <a:ext uri="{FF2B5EF4-FFF2-40B4-BE49-F238E27FC236}">
                    <a16:creationId xmlns:a16="http://schemas.microsoft.com/office/drawing/2014/main" id="{3710324B-D45C-434C-8892-2FF991B0614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8" name="直線接點 107">
                <a:extLst>
                  <a:ext uri="{FF2B5EF4-FFF2-40B4-BE49-F238E27FC236}">
                    <a16:creationId xmlns:a16="http://schemas.microsoft.com/office/drawing/2014/main" id="{4719AC21-CAB4-4754-A7A6-77D7A1EB2A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9" name="直線接點 108">
                <a:extLst>
                  <a:ext uri="{FF2B5EF4-FFF2-40B4-BE49-F238E27FC236}">
                    <a16:creationId xmlns:a16="http://schemas.microsoft.com/office/drawing/2014/main" id="{C6AC0394-765D-4976-BEDC-BB21946FFB58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0" name="直線接點 109">
                <a:extLst>
                  <a:ext uri="{FF2B5EF4-FFF2-40B4-BE49-F238E27FC236}">
                    <a16:creationId xmlns:a16="http://schemas.microsoft.com/office/drawing/2014/main" id="{D6983E43-1EAA-483F-91E2-7E4D57321FE7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1" name="直線接點 110">
                <a:extLst>
                  <a:ext uri="{FF2B5EF4-FFF2-40B4-BE49-F238E27FC236}">
                    <a16:creationId xmlns:a16="http://schemas.microsoft.com/office/drawing/2014/main" id="{EA6B8AD0-9DF1-43D9-B041-8CA3EFC859DF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2" name="直線接點 111">
                <a:extLst>
                  <a:ext uri="{FF2B5EF4-FFF2-40B4-BE49-F238E27FC236}">
                    <a16:creationId xmlns:a16="http://schemas.microsoft.com/office/drawing/2014/main" id="{17D8357F-B387-4264-98BA-90888F8E3718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3" name="直線接點 112">
                <a:extLst>
                  <a:ext uri="{FF2B5EF4-FFF2-40B4-BE49-F238E27FC236}">
                    <a16:creationId xmlns:a16="http://schemas.microsoft.com/office/drawing/2014/main" id="{AE42169D-F761-4F4E-8C7E-9B16955504D6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4" name="直線接點 113">
                <a:extLst>
                  <a:ext uri="{FF2B5EF4-FFF2-40B4-BE49-F238E27FC236}">
                    <a16:creationId xmlns:a16="http://schemas.microsoft.com/office/drawing/2014/main" id="{079E36DC-A4D4-4D80-ACB2-4F85D9DFC0EF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5" name="直線接點 114">
                <a:extLst>
                  <a:ext uri="{FF2B5EF4-FFF2-40B4-BE49-F238E27FC236}">
                    <a16:creationId xmlns:a16="http://schemas.microsoft.com/office/drawing/2014/main" id="{6668E676-DD0E-46C8-814E-74BA5CB22A5E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6" name="直線接點 115">
                <a:extLst>
                  <a:ext uri="{FF2B5EF4-FFF2-40B4-BE49-F238E27FC236}">
                    <a16:creationId xmlns:a16="http://schemas.microsoft.com/office/drawing/2014/main" id="{53151B4E-6D5D-462B-B56C-D9EEAE762DCD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7" name="直線接點 116">
                <a:extLst>
                  <a:ext uri="{FF2B5EF4-FFF2-40B4-BE49-F238E27FC236}">
                    <a16:creationId xmlns:a16="http://schemas.microsoft.com/office/drawing/2014/main" id="{77A180B4-C055-4C55-AC15-C1BA0DC622D1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8" name="直線接點 117">
                <a:extLst>
                  <a:ext uri="{FF2B5EF4-FFF2-40B4-BE49-F238E27FC236}">
                    <a16:creationId xmlns:a16="http://schemas.microsoft.com/office/drawing/2014/main" id="{6FB80A55-AD4E-47BC-B35B-E20CAF869708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9" name="直線接點 118">
                <a:extLst>
                  <a:ext uri="{FF2B5EF4-FFF2-40B4-BE49-F238E27FC236}">
                    <a16:creationId xmlns:a16="http://schemas.microsoft.com/office/drawing/2014/main" id="{A3B4D7EF-685B-4627-999E-1E73147EA39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0" name="直線接點 119">
                <a:extLst>
                  <a:ext uri="{FF2B5EF4-FFF2-40B4-BE49-F238E27FC236}">
                    <a16:creationId xmlns:a16="http://schemas.microsoft.com/office/drawing/2014/main" id="{15B0091B-A994-4952-BEC7-CC82C7C2400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1" name="直線接點 120">
                <a:extLst>
                  <a:ext uri="{FF2B5EF4-FFF2-40B4-BE49-F238E27FC236}">
                    <a16:creationId xmlns:a16="http://schemas.microsoft.com/office/drawing/2014/main" id="{5B0FA707-4916-428B-AE3E-4D3B752309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2" name="群組 121">
              <a:extLst>
                <a:ext uri="{FF2B5EF4-FFF2-40B4-BE49-F238E27FC236}">
                  <a16:creationId xmlns:a16="http://schemas.microsoft.com/office/drawing/2014/main" id="{5263510D-B851-4782-97A3-19DB39324DE2}"/>
                </a:ext>
              </a:extLst>
            </p:cNvPr>
            <p:cNvGrpSpPr/>
            <p:nvPr/>
          </p:nvGrpSpPr>
          <p:grpSpPr>
            <a:xfrm>
              <a:off x="5345151" y="5303639"/>
              <a:ext cx="1268156" cy="1151449"/>
              <a:chOff x="1582994" y="4256146"/>
              <a:chExt cx="2352496" cy="2135998"/>
            </a:xfrm>
          </p:grpSpPr>
          <p:sp>
            <p:nvSpPr>
              <p:cNvPr id="123" name="矩形 122">
                <a:extLst>
                  <a:ext uri="{FF2B5EF4-FFF2-40B4-BE49-F238E27FC236}">
                    <a16:creationId xmlns:a16="http://schemas.microsoft.com/office/drawing/2014/main" id="{EE6F8733-5121-4C0B-A7DB-DA96EB941F6C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24" name="直線接點 123">
                <a:extLst>
                  <a:ext uri="{FF2B5EF4-FFF2-40B4-BE49-F238E27FC236}">
                    <a16:creationId xmlns:a16="http://schemas.microsoft.com/office/drawing/2014/main" id="{9BF10950-51BE-41B6-A39C-7E29EE81D60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線接點 124">
                <a:extLst>
                  <a:ext uri="{FF2B5EF4-FFF2-40B4-BE49-F238E27FC236}">
                    <a16:creationId xmlns:a16="http://schemas.microsoft.com/office/drawing/2014/main" id="{F214E8FA-643E-458B-8D2D-924930588CB0}"/>
                  </a:ext>
                </a:extLst>
              </p:cNvPr>
              <p:cNvCxnSpPr>
                <a:stCxn id="123" idx="1"/>
                <a:endCxn id="123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直線接點 125">
                <a:extLst>
                  <a:ext uri="{FF2B5EF4-FFF2-40B4-BE49-F238E27FC236}">
                    <a16:creationId xmlns:a16="http://schemas.microsoft.com/office/drawing/2014/main" id="{B1A3871A-6ADB-4EB1-AA74-16B6F31A987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7" name="直線接點 126">
                <a:extLst>
                  <a:ext uri="{FF2B5EF4-FFF2-40B4-BE49-F238E27FC236}">
                    <a16:creationId xmlns:a16="http://schemas.microsoft.com/office/drawing/2014/main" id="{A7B05168-7954-40F5-9E75-8940C15C192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8" name="直線接點 127">
                <a:extLst>
                  <a:ext uri="{FF2B5EF4-FFF2-40B4-BE49-F238E27FC236}">
                    <a16:creationId xmlns:a16="http://schemas.microsoft.com/office/drawing/2014/main" id="{6736776E-F32F-4DDA-BE4A-5E5FA557183C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9" name="直線接點 128">
                <a:extLst>
                  <a:ext uri="{FF2B5EF4-FFF2-40B4-BE49-F238E27FC236}">
                    <a16:creationId xmlns:a16="http://schemas.microsoft.com/office/drawing/2014/main" id="{5B6FD270-BD3A-49CC-A2DA-46FA04EFF1C4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0" name="直線接點 129">
                <a:extLst>
                  <a:ext uri="{FF2B5EF4-FFF2-40B4-BE49-F238E27FC236}">
                    <a16:creationId xmlns:a16="http://schemas.microsoft.com/office/drawing/2014/main" id="{35E446F3-AA16-4931-AC62-1BCD825D8EA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1" name="直線接點 130">
                <a:extLst>
                  <a:ext uri="{FF2B5EF4-FFF2-40B4-BE49-F238E27FC236}">
                    <a16:creationId xmlns:a16="http://schemas.microsoft.com/office/drawing/2014/main" id="{EA6D96DE-8358-45E9-8F06-EF0583DFFED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直線接點 131">
                <a:extLst>
                  <a:ext uri="{FF2B5EF4-FFF2-40B4-BE49-F238E27FC236}">
                    <a16:creationId xmlns:a16="http://schemas.microsoft.com/office/drawing/2014/main" id="{C3324461-D231-4E33-8C92-FAE8160D44FC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3" name="直線接點 132">
                <a:extLst>
                  <a:ext uri="{FF2B5EF4-FFF2-40B4-BE49-F238E27FC236}">
                    <a16:creationId xmlns:a16="http://schemas.microsoft.com/office/drawing/2014/main" id="{CFF4F555-BA3F-459B-BDD1-3D6D0CC775E3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4" name="直線接點 133">
                <a:extLst>
                  <a:ext uri="{FF2B5EF4-FFF2-40B4-BE49-F238E27FC236}">
                    <a16:creationId xmlns:a16="http://schemas.microsoft.com/office/drawing/2014/main" id="{5DF1A0D4-7F31-4631-A8E3-D94D2F3A18CD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直線接點 134">
                <a:extLst>
                  <a:ext uri="{FF2B5EF4-FFF2-40B4-BE49-F238E27FC236}">
                    <a16:creationId xmlns:a16="http://schemas.microsoft.com/office/drawing/2014/main" id="{B15032A0-69B8-474E-A085-1B749AC32E29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6" name="直線接點 135">
                <a:extLst>
                  <a:ext uri="{FF2B5EF4-FFF2-40B4-BE49-F238E27FC236}">
                    <a16:creationId xmlns:a16="http://schemas.microsoft.com/office/drawing/2014/main" id="{F53BCE41-A159-4A33-82F9-C396C6F58C96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7" name="直線接點 136">
                <a:extLst>
                  <a:ext uri="{FF2B5EF4-FFF2-40B4-BE49-F238E27FC236}">
                    <a16:creationId xmlns:a16="http://schemas.microsoft.com/office/drawing/2014/main" id="{D92C1027-4B61-4B5D-B1C3-A4D33B068E3D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8" name="直線接點 137">
                <a:extLst>
                  <a:ext uri="{FF2B5EF4-FFF2-40B4-BE49-F238E27FC236}">
                    <a16:creationId xmlns:a16="http://schemas.microsoft.com/office/drawing/2014/main" id="{5AB2AA8D-3388-40C3-8615-B7FD0F71CCC3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9" name="直線接點 138">
                <a:extLst>
                  <a:ext uri="{FF2B5EF4-FFF2-40B4-BE49-F238E27FC236}">
                    <a16:creationId xmlns:a16="http://schemas.microsoft.com/office/drawing/2014/main" id="{E6AB5DD3-0D63-40F8-AAF7-F97CBF495BE0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0" name="直線接點 139">
                <a:extLst>
                  <a:ext uri="{FF2B5EF4-FFF2-40B4-BE49-F238E27FC236}">
                    <a16:creationId xmlns:a16="http://schemas.microsoft.com/office/drawing/2014/main" id="{52FD4160-A2D5-4244-8F3A-380BB2C55CA0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1" name="直線接點 140">
                <a:extLst>
                  <a:ext uri="{FF2B5EF4-FFF2-40B4-BE49-F238E27FC236}">
                    <a16:creationId xmlns:a16="http://schemas.microsoft.com/office/drawing/2014/main" id="{D6C993E6-6B93-4222-AAA0-914CB6B503F4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2" name="直線接點 141">
                <a:extLst>
                  <a:ext uri="{FF2B5EF4-FFF2-40B4-BE49-F238E27FC236}">
                    <a16:creationId xmlns:a16="http://schemas.microsoft.com/office/drawing/2014/main" id="{89470663-2D31-42AE-8A16-4BBEEA2E34E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3" name="直線接點 142">
                <a:extLst>
                  <a:ext uri="{FF2B5EF4-FFF2-40B4-BE49-F238E27FC236}">
                    <a16:creationId xmlns:a16="http://schemas.microsoft.com/office/drawing/2014/main" id="{EB8BA033-3D9B-4AB9-8557-99CD65B3151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4" name="直線接點 143">
                <a:extLst>
                  <a:ext uri="{FF2B5EF4-FFF2-40B4-BE49-F238E27FC236}">
                    <a16:creationId xmlns:a16="http://schemas.microsoft.com/office/drawing/2014/main" id="{958ECD34-E88E-44AE-B06E-8FBCC43339E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45" name="群組 144">
              <a:extLst>
                <a:ext uri="{FF2B5EF4-FFF2-40B4-BE49-F238E27FC236}">
                  <a16:creationId xmlns:a16="http://schemas.microsoft.com/office/drawing/2014/main" id="{E0FB88C8-A701-4200-B3FD-201D7FF5410B}"/>
                </a:ext>
              </a:extLst>
            </p:cNvPr>
            <p:cNvGrpSpPr/>
            <p:nvPr/>
          </p:nvGrpSpPr>
          <p:grpSpPr>
            <a:xfrm>
              <a:off x="6432066" y="5310255"/>
              <a:ext cx="1268156" cy="1151449"/>
              <a:chOff x="1582994" y="4256146"/>
              <a:chExt cx="2352496" cy="2135998"/>
            </a:xfrm>
          </p:grpSpPr>
          <p:sp>
            <p:nvSpPr>
              <p:cNvPr id="146" name="矩形 145">
                <a:extLst>
                  <a:ext uri="{FF2B5EF4-FFF2-40B4-BE49-F238E27FC236}">
                    <a16:creationId xmlns:a16="http://schemas.microsoft.com/office/drawing/2014/main" id="{BEF9BD90-737B-4410-A4DF-84FB13A7DAD4}"/>
                  </a:ext>
                </a:extLst>
              </p:cNvPr>
              <p:cNvSpPr/>
              <p:nvPr/>
            </p:nvSpPr>
            <p:spPr bwMode="auto">
              <a:xfrm>
                <a:off x="1582994" y="5670683"/>
                <a:ext cx="1080000" cy="720000"/>
              </a:xfrm>
              <a:prstGeom prst="rect">
                <a:avLst/>
              </a:prstGeom>
              <a:noFill/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itchFamily="34" charset="0"/>
                  <a:buNone/>
                  <a:tabLst/>
                </a:pPr>
                <a:endParaRPr kumimoji="0" lang="zh-TW" altLang="en-US" sz="1800" b="0" i="0" u="none" strike="noStrike" cap="none" normalizeH="0" baseline="0">
                  <a:ln w="19050">
                    <a:solidFill>
                      <a:schemeClr val="tx1"/>
                    </a:solidFill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47" name="直線接點 146">
                <a:extLst>
                  <a:ext uri="{FF2B5EF4-FFF2-40B4-BE49-F238E27FC236}">
                    <a16:creationId xmlns:a16="http://schemas.microsoft.com/office/drawing/2014/main" id="{F214B141-5DE4-4DC1-83BF-564F75732E9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939486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8" name="直線接點 147">
                <a:extLst>
                  <a:ext uri="{FF2B5EF4-FFF2-40B4-BE49-F238E27FC236}">
                    <a16:creationId xmlns:a16="http://schemas.microsoft.com/office/drawing/2014/main" id="{FBA8F8C7-205E-40CF-B965-9AF37F50816D}"/>
                  </a:ext>
                </a:extLst>
              </p:cNvPr>
              <p:cNvCxnSpPr>
                <a:stCxn id="146" idx="1"/>
                <a:endCxn id="146" idx="3"/>
              </p:cNvCxnSpPr>
              <p:nvPr/>
            </p:nvCxnSpPr>
            <p:spPr bwMode="auto">
              <a:xfrm>
                <a:off x="1582994" y="6030683"/>
                <a:ext cx="1080000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9" name="直線接點 148">
                <a:extLst>
                  <a:ext uri="{FF2B5EF4-FFF2-40B4-BE49-F238E27FC236}">
                    <a16:creationId xmlns:a16="http://schemas.microsoft.com/office/drawing/2014/main" id="{CA8AA526-F409-4F60-AD1F-E5BA6A473CC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06503" y="5674192"/>
                <a:ext cx="0" cy="70755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0" name="直線接點 149">
                <a:extLst>
                  <a:ext uri="{FF2B5EF4-FFF2-40B4-BE49-F238E27FC236}">
                    <a16:creationId xmlns:a16="http://schemas.microsoft.com/office/drawing/2014/main" id="{1C61D989-EA1A-43CC-89C7-0930E452684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582994" y="426508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1" name="直線接點 150">
                <a:extLst>
                  <a:ext uri="{FF2B5EF4-FFF2-40B4-BE49-F238E27FC236}">
                    <a16:creationId xmlns:a16="http://schemas.microsoft.com/office/drawing/2014/main" id="{7AFA3F03-C4B8-49D5-86EE-9730F9275297}"/>
                  </a:ext>
                </a:extLst>
              </p:cNvPr>
              <p:cNvCxnSpPr/>
              <p:nvPr/>
            </p:nvCxnSpPr>
            <p:spPr bwMode="auto">
              <a:xfrm>
                <a:off x="1819275" y="5404505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2" name="直線接點 151">
                <a:extLst>
                  <a:ext uri="{FF2B5EF4-FFF2-40B4-BE49-F238E27FC236}">
                    <a16:creationId xmlns:a16="http://schemas.microsoft.com/office/drawing/2014/main" id="{43DB6FE2-3965-463B-A742-6791D41A87FE}"/>
                  </a:ext>
                </a:extLst>
              </p:cNvPr>
              <p:cNvCxnSpPr/>
              <p:nvPr/>
            </p:nvCxnSpPr>
            <p:spPr bwMode="auto">
              <a:xfrm>
                <a:off x="2894634" y="5404505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3" name="直線接點 152">
                <a:extLst>
                  <a:ext uri="{FF2B5EF4-FFF2-40B4-BE49-F238E27FC236}">
                    <a16:creationId xmlns:a16="http://schemas.microsoft.com/office/drawing/2014/main" id="{71B5A8D1-C6B3-4D2F-8047-1BC2C425408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59030" y="4256146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4" name="直線接點 153">
                <a:extLst>
                  <a:ext uri="{FF2B5EF4-FFF2-40B4-BE49-F238E27FC236}">
                    <a16:creationId xmlns:a16="http://schemas.microsoft.com/office/drawing/2014/main" id="{74EDE769-40F4-47DB-983E-900DB6DF9D2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6228" y="4986540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5" name="直線接點 154">
                <a:extLst>
                  <a:ext uri="{FF2B5EF4-FFF2-40B4-BE49-F238E27FC236}">
                    <a16:creationId xmlns:a16="http://schemas.microsoft.com/office/drawing/2014/main" id="{0A6A7C8D-6021-41B0-A638-4CFCD900EEAD}"/>
                  </a:ext>
                </a:extLst>
              </p:cNvPr>
              <p:cNvCxnSpPr/>
              <p:nvPr/>
            </p:nvCxnSpPr>
            <p:spPr bwMode="auto">
              <a:xfrm>
                <a:off x="2852256" y="4256146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6" name="直線接點 155">
                <a:extLst>
                  <a:ext uri="{FF2B5EF4-FFF2-40B4-BE49-F238E27FC236}">
                    <a16:creationId xmlns:a16="http://schemas.microsoft.com/office/drawing/2014/main" id="{4827F5F3-863C-4816-912E-4ABECC7C5146}"/>
                  </a:ext>
                </a:extLst>
              </p:cNvPr>
              <p:cNvCxnSpPr/>
              <p:nvPr/>
            </p:nvCxnSpPr>
            <p:spPr bwMode="auto">
              <a:xfrm>
                <a:off x="3935490" y="4256146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7" name="直線接點 156">
                <a:extLst>
                  <a:ext uri="{FF2B5EF4-FFF2-40B4-BE49-F238E27FC236}">
                    <a16:creationId xmlns:a16="http://schemas.microsoft.com/office/drawing/2014/main" id="{3D5DCEBB-0E77-4560-9FB8-75B60AA08A8F}"/>
                  </a:ext>
                </a:extLst>
              </p:cNvPr>
              <p:cNvCxnSpPr/>
              <p:nvPr/>
            </p:nvCxnSpPr>
            <p:spPr bwMode="auto">
              <a:xfrm>
                <a:off x="3133242" y="5143499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8" name="直線接點 157">
                <a:extLst>
                  <a:ext uri="{FF2B5EF4-FFF2-40B4-BE49-F238E27FC236}">
                    <a16:creationId xmlns:a16="http://schemas.microsoft.com/office/drawing/2014/main" id="{D599D3FB-3D23-4B89-851C-125A3BD7785A}"/>
                  </a:ext>
                </a:extLst>
              </p:cNvPr>
              <p:cNvCxnSpPr/>
              <p:nvPr/>
            </p:nvCxnSpPr>
            <p:spPr bwMode="auto">
              <a:xfrm>
                <a:off x="3339688" y="4906031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59" name="直線接點 158">
                <a:extLst>
                  <a:ext uri="{FF2B5EF4-FFF2-40B4-BE49-F238E27FC236}">
                    <a16:creationId xmlns:a16="http://schemas.microsoft.com/office/drawing/2014/main" id="{D8DF567D-4C34-4E59-AED1-F83F533E1BB5}"/>
                  </a:ext>
                </a:extLst>
              </p:cNvPr>
              <p:cNvCxnSpPr/>
              <p:nvPr/>
            </p:nvCxnSpPr>
            <p:spPr bwMode="auto">
              <a:xfrm>
                <a:off x="3575361" y="4652030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0" name="直線接點 159">
                <a:extLst>
                  <a:ext uri="{FF2B5EF4-FFF2-40B4-BE49-F238E27FC236}">
                    <a16:creationId xmlns:a16="http://schemas.microsoft.com/office/drawing/2014/main" id="{8D1B4C35-CD97-48EC-AB92-8EE92C4E492D}"/>
                  </a:ext>
                </a:extLst>
              </p:cNvPr>
              <p:cNvCxnSpPr/>
              <p:nvPr/>
            </p:nvCxnSpPr>
            <p:spPr bwMode="auto">
              <a:xfrm>
                <a:off x="3781807" y="4414562"/>
                <a:ext cx="0" cy="752475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1" name="直線接點 160">
                <a:extLst>
                  <a:ext uri="{FF2B5EF4-FFF2-40B4-BE49-F238E27FC236}">
                    <a16:creationId xmlns:a16="http://schemas.microsoft.com/office/drawing/2014/main" id="{4988D07A-F84A-4DCD-B419-FDC99E2EACB2}"/>
                  </a:ext>
                </a:extLst>
              </p:cNvPr>
              <p:cNvCxnSpPr/>
              <p:nvPr/>
            </p:nvCxnSpPr>
            <p:spPr bwMode="auto">
              <a:xfrm>
                <a:off x="2263846" y="490603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2" name="直線接點 161">
                <a:extLst>
                  <a:ext uri="{FF2B5EF4-FFF2-40B4-BE49-F238E27FC236}">
                    <a16:creationId xmlns:a16="http://schemas.microsoft.com/office/drawing/2014/main" id="{AD916579-CD65-4E7C-B3EC-F7909BE85C6D}"/>
                  </a:ext>
                </a:extLst>
              </p:cNvPr>
              <p:cNvCxnSpPr/>
              <p:nvPr/>
            </p:nvCxnSpPr>
            <p:spPr bwMode="auto">
              <a:xfrm>
                <a:off x="2499519" y="4668561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3" name="直線接點 162">
                <a:extLst>
                  <a:ext uri="{FF2B5EF4-FFF2-40B4-BE49-F238E27FC236}">
                    <a16:creationId xmlns:a16="http://schemas.microsoft.com/office/drawing/2014/main" id="{4639AD3F-B6E2-43AB-A57C-F49B41D21AF0}"/>
                  </a:ext>
                </a:extLst>
              </p:cNvPr>
              <p:cNvCxnSpPr/>
              <p:nvPr/>
            </p:nvCxnSpPr>
            <p:spPr bwMode="auto">
              <a:xfrm>
                <a:off x="2705965" y="4414562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4" name="直線接點 163">
                <a:extLst>
                  <a:ext uri="{FF2B5EF4-FFF2-40B4-BE49-F238E27FC236}">
                    <a16:creationId xmlns:a16="http://schemas.microsoft.com/office/drawing/2014/main" id="{67FF4FEC-46A9-4A01-909B-04FD042E2AFF}"/>
                  </a:ext>
                </a:extLst>
              </p:cNvPr>
              <p:cNvCxnSpPr/>
              <p:nvPr/>
            </p:nvCxnSpPr>
            <p:spPr bwMode="auto">
              <a:xfrm>
                <a:off x="2057400" y="5143499"/>
                <a:ext cx="10758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5" name="直線接點 164">
                <a:extLst>
                  <a:ext uri="{FF2B5EF4-FFF2-40B4-BE49-F238E27FC236}">
                    <a16:creationId xmlns:a16="http://schemas.microsoft.com/office/drawing/2014/main" id="{D8EC6169-A99E-4EE0-AC57-2CC77114C5A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950563" y="425925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6" name="直線接點 165">
                <a:extLst>
                  <a:ext uri="{FF2B5EF4-FFF2-40B4-BE49-F238E27FC236}">
                    <a16:creationId xmlns:a16="http://schemas.microsoft.com/office/drawing/2014/main" id="{828E90C2-A1CA-4073-AF37-9B1BF210072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299211" y="4264982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67" name="直線接點 166">
                <a:extLst>
                  <a:ext uri="{FF2B5EF4-FFF2-40B4-BE49-F238E27FC236}">
                    <a16:creationId xmlns:a16="http://schemas.microsoft.com/office/drawing/2014/main" id="{2BCABA68-4765-4EB5-AF40-E9A7C74409CD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2661457" y="4621343"/>
                <a:ext cx="1269262" cy="140560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32" name="左大括弧 31">
              <a:extLst>
                <a:ext uri="{FF2B5EF4-FFF2-40B4-BE49-F238E27FC236}">
                  <a16:creationId xmlns:a16="http://schemas.microsoft.com/office/drawing/2014/main" id="{F5527C54-891C-47BB-8D26-50DB4B8E01FD}"/>
                </a:ext>
              </a:extLst>
            </p:cNvPr>
            <p:cNvSpPr/>
            <p:nvPr/>
          </p:nvSpPr>
          <p:spPr bwMode="auto">
            <a:xfrm rot="5400000">
              <a:off x="4433233" y="1965823"/>
              <a:ext cx="276007" cy="6476452"/>
            </a:xfrm>
            <a:prstGeom prst="leftBrac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0F373A8D-343F-4317-A18A-06F02357D884}"/>
                </a:ext>
              </a:extLst>
            </p:cNvPr>
            <p:cNvSpPr txBox="1"/>
            <p:nvPr/>
          </p:nvSpPr>
          <p:spPr>
            <a:xfrm>
              <a:off x="4009703" y="4676646"/>
              <a:ext cx="18372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(batch)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1" name="文字方塊 170">
              <a:extLst>
                <a:ext uri="{FF2B5EF4-FFF2-40B4-BE49-F238E27FC236}">
                  <a16:creationId xmlns:a16="http://schemas.microsoft.com/office/drawing/2014/main" id="{7AA3488E-AB9D-4E53-B21B-DCA81EF1AD45}"/>
                </a:ext>
              </a:extLst>
            </p:cNvPr>
            <p:cNvSpPr txBox="1"/>
            <p:nvPr/>
          </p:nvSpPr>
          <p:spPr>
            <a:xfrm>
              <a:off x="1254838" y="6429028"/>
              <a:ext cx="53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2" name="文字方塊 171">
              <a:extLst>
                <a:ext uri="{FF2B5EF4-FFF2-40B4-BE49-F238E27FC236}">
                  <a16:creationId xmlns:a16="http://schemas.microsoft.com/office/drawing/2014/main" id="{7B6C7C6E-B7BB-4D72-9F23-4E57DF6CC34A}"/>
                </a:ext>
              </a:extLst>
            </p:cNvPr>
            <p:cNvSpPr txBox="1"/>
            <p:nvPr/>
          </p:nvSpPr>
          <p:spPr>
            <a:xfrm>
              <a:off x="826088" y="6066279"/>
              <a:ext cx="53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73" name="文字方塊 172">
              <a:extLst>
                <a:ext uri="{FF2B5EF4-FFF2-40B4-BE49-F238E27FC236}">
                  <a16:creationId xmlns:a16="http://schemas.microsoft.com/office/drawing/2014/main" id="{35DA3713-FFAB-4089-ADA6-22BF6E4D5E89}"/>
                </a:ext>
              </a:extLst>
            </p:cNvPr>
            <p:cNvSpPr txBox="1"/>
            <p:nvPr/>
          </p:nvSpPr>
          <p:spPr>
            <a:xfrm>
              <a:off x="7359692" y="5923123"/>
              <a:ext cx="534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30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B3E092-8B56-487E-815B-8C8C7266C58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BN =&gt; IN =&gt; LN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3225998-BE0D-43B9-8E1C-4980EE0B2C40}"/>
              </a:ext>
            </a:extLst>
          </p:cNvPr>
          <p:cNvSpPr txBox="1"/>
          <p:nvPr/>
        </p:nvSpPr>
        <p:spPr>
          <a:xfrm>
            <a:off x="630482" y="1627942"/>
            <a:ext cx="1093103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BN: High-level vision task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IN: Style transformation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LN: Transformer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23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1B3E092-8B56-487E-815B-8C8C7266C58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SimpleGate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FDB85D75-11C3-4CA5-988C-3B461AEDB6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19" t="29553" r="31945" b="63781"/>
          <a:stretch/>
        </p:blipFill>
        <p:spPr>
          <a:xfrm>
            <a:off x="680094" y="2570309"/>
            <a:ext cx="4430046" cy="457162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1381B41-A98C-47D8-B17A-50ED7E560E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741" t="67578" r="40103" b="25726"/>
          <a:stretch/>
        </p:blipFill>
        <p:spPr>
          <a:xfrm>
            <a:off x="680094" y="1732100"/>
            <a:ext cx="2457450" cy="459223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DC816BC9-B435-4888-99C6-00958E2C2E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9234" t="12688" r="21008" b="8425"/>
          <a:stretch/>
        </p:blipFill>
        <p:spPr>
          <a:xfrm>
            <a:off x="8361095" y="347277"/>
            <a:ext cx="2744390" cy="61634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2E3F46A-6A60-4549-8F6B-38C45923D93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3" t="3622" r="9238" b="1956"/>
          <a:stretch/>
        </p:blipFill>
        <p:spPr>
          <a:xfrm>
            <a:off x="5148357" y="2580743"/>
            <a:ext cx="3076389" cy="249609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E9783B0-F6C9-4FAA-85BD-9B71654C34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730" y="166738"/>
            <a:ext cx="3688365" cy="2371092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2485F3DC-E919-4228-8317-3A4E7DE9892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887" t="35555" r="17984" b="59737"/>
          <a:stretch/>
        </p:blipFill>
        <p:spPr>
          <a:xfrm>
            <a:off x="703263" y="3546958"/>
            <a:ext cx="3185652" cy="322882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86F2B28F-6739-4AC7-8F0C-A68111F5F42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323" t="67527" r="35081" b="27281"/>
          <a:stretch/>
        </p:blipFill>
        <p:spPr>
          <a:xfrm>
            <a:off x="703263" y="4389327"/>
            <a:ext cx="3608440" cy="356065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2E0D2A10-FBB2-4495-8223-81BF1DD749A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871" t="35269" r="12177" b="39785"/>
          <a:stretch/>
        </p:blipFill>
        <p:spPr>
          <a:xfrm>
            <a:off x="568621" y="5011154"/>
            <a:ext cx="4139381" cy="171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686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Channel Attention (SCA)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F28FC91-6502-466D-B5B3-0E971E8A32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34" t="12688" r="21008" b="8425"/>
          <a:stretch/>
        </p:blipFill>
        <p:spPr>
          <a:xfrm>
            <a:off x="8361095" y="347277"/>
            <a:ext cx="2744390" cy="6163444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E2B0F0FD-F2FB-4277-8DC6-4A1FAA64A0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87" t="32688" r="13226" b="32617"/>
          <a:stretch/>
        </p:blipFill>
        <p:spPr>
          <a:xfrm>
            <a:off x="492126" y="4392725"/>
            <a:ext cx="7698145" cy="204719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B2A9CA1-AACC-4D1A-B4CC-D53DF2A0A4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678" t="11640" r="29274" b="82545"/>
          <a:stretch/>
        </p:blipFill>
        <p:spPr>
          <a:xfrm>
            <a:off x="1740150" y="1654473"/>
            <a:ext cx="5004620" cy="39880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AD82B358-B22B-4BB0-9577-E31B53E6AC3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9193" t="51039" r="39740" b="43146"/>
          <a:stretch/>
        </p:blipFill>
        <p:spPr>
          <a:xfrm>
            <a:off x="2352775" y="2558419"/>
            <a:ext cx="2568473" cy="39880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F2BFC2E-4BCD-4B98-AE1B-9D9772D339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59" t="84815" r="36206" b="9630"/>
          <a:stretch/>
        </p:blipFill>
        <p:spPr>
          <a:xfrm>
            <a:off x="1995031" y="3517899"/>
            <a:ext cx="328396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7">
            <a:extLst>
              <a:ext uri="{FF2B5EF4-FFF2-40B4-BE49-F238E27FC236}">
                <a16:creationId xmlns:a16="http://schemas.microsoft.com/office/drawing/2014/main" id="{2179E617-76B5-4FD1-8DE9-BAF3FF9D2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17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(6/6)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Whole model &amp; Loss function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381D8F-7587-4851-B631-850E937281F9}"/>
                  </a:ext>
                </a:extLst>
              </p:cNvPr>
              <p:cNvSpPr/>
              <p:nvPr/>
            </p:nvSpPr>
            <p:spPr>
              <a:xfrm>
                <a:off x="1080706" y="5316959"/>
                <a:ext cx="5218607" cy="6226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TW" altLang="en-US" sz="300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TW" altLang="en-US" sz="300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TW" altLang="en-US" sz="3000">
                                  <a:latin typeface="Cambria Math" panose="02040503050406030204" pitchFamily="18" charset="0"/>
                                </a:rPr>
                                <m:t>ℒ</m:t>
                              </m:r>
                            </m:e>
                            <m:sub>
                              <m:r>
                                <a:rPr lang="zh-TW" altLang="en-US" sz="3000" i="1">
                                  <a:latin typeface="Cambria Math" panose="02040503050406030204" pitchFamily="18" charset="0"/>
                                </a:rPr>
                                <m:t>𝑝𝑠𝑛𝑟</m:t>
                              </m:r>
                            </m:sub>
                          </m:sSub>
                          <m:r>
                            <a:rPr lang="zh-TW" altLang="en-US" sz="30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TW" altLang="en-US" sz="3000" i="1">
                              <a:latin typeface="Cambria Math" panose="02040503050406030204" pitchFamily="18" charset="0"/>
                            </a:rPr>
                            <m:t>𝑃𝑆𝑁𝑅</m:t>
                          </m:r>
                          <m:r>
                            <a:rPr lang="zh-TW" altLang="en-US" sz="300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TW" altLang="en-US" sz="30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zh-TW" altLang="en-US" sz="3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sz="3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zh-TW" altLang="en-US" sz="300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zh-TW" altLang="en-US" sz="30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</m:oMath>
                  </m:oMathPara>
                </a14:m>
                <a:endParaRPr lang="zh-TW" altLang="en-US" sz="3000" dirty="0"/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1381D8F-7587-4851-B631-850E937281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706" y="5316959"/>
                <a:ext cx="5218607" cy="6226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圖片 17">
            <a:extLst>
              <a:ext uri="{FF2B5EF4-FFF2-40B4-BE49-F238E27FC236}">
                <a16:creationId xmlns:a16="http://schemas.microsoft.com/office/drawing/2014/main" id="{4E07E8E3-068A-4F93-8ECA-E1E95D0D85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12" t="16558" r="8516" b="53522"/>
          <a:stretch/>
        </p:blipFill>
        <p:spPr>
          <a:xfrm>
            <a:off x="5964731" y="2070371"/>
            <a:ext cx="5573207" cy="243179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B195C7EE-3CC3-4627-BFDB-7ABF2DB8FF94}"/>
              </a:ext>
            </a:extLst>
          </p:cNvPr>
          <p:cNvSpPr txBox="1"/>
          <p:nvPr/>
        </p:nvSpPr>
        <p:spPr>
          <a:xfrm>
            <a:off x="449130" y="1462354"/>
            <a:ext cx="576702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 level</a:t>
            </a: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UNet with unbalanced </a:t>
            </a: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NAFBlock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design</a:t>
            </a:r>
          </a:p>
          <a:p>
            <a:pPr marL="1371600" lvl="2" indent="-457200">
              <a:buFont typeface="Wingdings" panose="05000000000000000000" pitchFamily="2" charset="2"/>
              <a:buChar char="Ø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Denoising: </a:t>
            </a:r>
          </a:p>
          <a:p>
            <a:pPr lvl="2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{[2, 2, 4, 8], 12, [2, 2, 2, 2]}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marL="1428750" lvl="2" indent="-51435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Deblurring:</a:t>
            </a:r>
          </a:p>
          <a:p>
            <a:pPr lvl="2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{[1, 1, 1, 28], 1, [1, 1, 1, 1]}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Loss function: PSNR loss </a:t>
            </a:r>
            <a:endParaRPr lang="en-US" altLang="zh-TW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471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0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2919C303-5A5F-4C60-B192-4A21F918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!!矩形 5">
            <a:extLst>
              <a:ext uri="{FF2B5EF4-FFF2-40B4-BE49-F238E27FC236}">
                <a16:creationId xmlns:a16="http://schemas.microsoft.com/office/drawing/2014/main" id="{63A2B0BC-AFE7-4725-8368-8D5B4AD1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!!矩形 6">
            <a:extLst>
              <a:ext uri="{FF2B5EF4-FFF2-40B4-BE49-F238E27FC236}">
                <a16:creationId xmlns:a16="http://schemas.microsoft.com/office/drawing/2014/main" id="{A736736A-789B-4455-8A5B-199D69AE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9" name="矩形 7">
            <a:extLst>
              <a:ext uri="{FF2B5EF4-FFF2-40B4-BE49-F238E27FC236}">
                <a16:creationId xmlns:a16="http://schemas.microsoft.com/office/drawing/2014/main" id="{6837F383-7A0D-4071-BC90-644242799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39016" y="4437070"/>
            <a:ext cx="1123950" cy="12017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167674" y="4440246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9497C1B-D79D-42AA-8CD4-40DE6EAB47FB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DD4C5B4-6679-48DC-9D1D-6363D10516A7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18412B7-7102-4590-9191-528751312DE3}"/>
              </a:ext>
            </a:extLst>
          </p:cNvPr>
          <p:cNvSpPr/>
          <p:nvPr/>
        </p:nvSpPr>
        <p:spPr bwMode="auto">
          <a:xfrm>
            <a:off x="6442078" y="266541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734658B-87FF-407E-A5D5-D3996ACBC030}"/>
              </a:ext>
            </a:extLst>
          </p:cNvPr>
          <p:cNvSpPr/>
          <p:nvPr/>
        </p:nvSpPr>
        <p:spPr bwMode="auto">
          <a:xfrm>
            <a:off x="5520214" y="266541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00ADA6-E34C-44EC-8F45-78AD7693CA12}"/>
              </a:ext>
            </a:extLst>
          </p:cNvPr>
          <p:cNvSpPr/>
          <p:nvPr/>
        </p:nvSpPr>
        <p:spPr bwMode="auto">
          <a:xfrm>
            <a:off x="6442077" y="5822958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AC47773-6AE0-453B-8E6C-FCFDBEB4AC8B}"/>
              </a:ext>
            </a:extLst>
          </p:cNvPr>
          <p:cNvSpPr/>
          <p:nvPr/>
        </p:nvSpPr>
        <p:spPr bwMode="auto">
          <a:xfrm>
            <a:off x="5520214" y="5822958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ECAEDFB-1320-4E11-A2C0-D720328D3D6C}"/>
              </a:ext>
            </a:extLst>
          </p:cNvPr>
          <p:cNvSpPr/>
          <p:nvPr/>
        </p:nvSpPr>
        <p:spPr bwMode="auto">
          <a:xfrm>
            <a:off x="6442078" y="355283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D34793-8D19-421B-A55B-05C877F75C1E}"/>
              </a:ext>
            </a:extLst>
          </p:cNvPr>
          <p:cNvSpPr/>
          <p:nvPr/>
        </p:nvSpPr>
        <p:spPr bwMode="auto">
          <a:xfrm>
            <a:off x="5520214" y="355283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2076" y="256984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03070" y="256984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2075" y="3348191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03070" y="413606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2074" y="491838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03305" y="4923146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DBB2D63-3D87-43D1-9919-40E8ADCD6441}"/>
              </a:ext>
            </a:extLst>
          </p:cNvPr>
          <p:cNvSpPr/>
          <p:nvPr/>
        </p:nvSpPr>
        <p:spPr bwMode="auto">
          <a:xfrm>
            <a:off x="5503070" y="335295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F2E2CAE-DE14-462B-90F5-C53C3E244B76}"/>
              </a:ext>
            </a:extLst>
          </p:cNvPr>
          <p:cNvSpPr/>
          <p:nvPr/>
        </p:nvSpPr>
        <p:spPr bwMode="auto">
          <a:xfrm>
            <a:off x="6442075" y="4140034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7">
            <a:extLst>
              <a:ext uri="{FF2B5EF4-FFF2-40B4-BE49-F238E27FC236}">
                <a16:creationId xmlns:a16="http://schemas.microsoft.com/office/drawing/2014/main" id="{3FBF0654-CFBB-40A2-BE12-247E4162C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812"/>
            <a:ext cx="12192000" cy="688181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018D53EF-652D-4393-B8D1-DDCA5AC26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 (1/2)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EED1B26-77D9-4A4F-9077-3E7AFD88A3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4" t="50741" r="9375" b="15275"/>
          <a:stretch/>
        </p:blipFill>
        <p:spPr>
          <a:xfrm>
            <a:off x="435875" y="1626143"/>
            <a:ext cx="7283231" cy="174491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99D23D43-EBAE-4083-8763-79103AAE82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749" t="28627" r="28850" b="11666"/>
          <a:stretch/>
        </p:blipFill>
        <p:spPr>
          <a:xfrm>
            <a:off x="7779994" y="312822"/>
            <a:ext cx="4201527" cy="629947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108609B-926C-4E7E-AD7C-463F47A084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576" t="29260" r="19868" b="41481"/>
          <a:stretch/>
        </p:blipFill>
        <p:spPr>
          <a:xfrm>
            <a:off x="1262743" y="4206068"/>
            <a:ext cx="5629493" cy="1582262"/>
          </a:xfrm>
          <a:prstGeom prst="rect">
            <a:avLst/>
          </a:prstGeom>
        </p:spPr>
      </p:pic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21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Studies (2/2)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7C339C5D-942E-45B1-8BBB-A4291C45CE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354" t="11640" r="30000" b="72593"/>
          <a:stretch/>
        </p:blipFill>
        <p:spPr>
          <a:xfrm>
            <a:off x="1245581" y="1348576"/>
            <a:ext cx="9197600" cy="2110808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261B3EE9-7429-4AF8-B563-458EA02EC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56" t="77592" r="36667" b="4445"/>
          <a:stretch/>
        </p:blipFill>
        <p:spPr>
          <a:xfrm>
            <a:off x="1245581" y="4219034"/>
            <a:ext cx="5965144" cy="239399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C450B9B-2D4C-45CA-B035-43C36E94A7AA}"/>
              </a:ext>
            </a:extLst>
          </p:cNvPr>
          <p:cNvSpPr/>
          <p:nvPr/>
        </p:nvSpPr>
        <p:spPr>
          <a:xfrm>
            <a:off x="4853202" y="456024"/>
            <a:ext cx="6891123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Denoising:</a:t>
            </a:r>
            <a:r>
              <a:rPr lang="zh-TW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{[2, 2, 4, 8], 12, [2, 2, 2, 2]}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pPr lvl="2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Deblurring:</a:t>
            </a:r>
            <a:r>
              <a:rPr lang="zh-TW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{[1, 1, 1, 28], 1, [1, 1, 1, 1]}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120A66C3-F0B7-4ADB-9FFC-F453FAC648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615" t="43056" r="19285" b="50327"/>
          <a:stretch/>
        </p:blipFill>
        <p:spPr>
          <a:xfrm>
            <a:off x="1245581" y="3715837"/>
            <a:ext cx="4157436" cy="453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597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9297E264-367C-4113-A1F4-8A6B9D4040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5" t="34660" r="6614" b="32840"/>
          <a:stretch/>
        </p:blipFill>
        <p:spPr>
          <a:xfrm>
            <a:off x="123826" y="3190874"/>
            <a:ext cx="11932728" cy="2638664"/>
          </a:xfrm>
          <a:prstGeom prst="rect">
            <a:avLst/>
          </a:prstGeom>
        </p:spPr>
      </p:pic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22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 results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0903CE0-32D2-4FA9-B702-CD3F9D4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90" t="43624" r="10993" b="38979"/>
          <a:stretch/>
        </p:blipFill>
        <p:spPr>
          <a:xfrm>
            <a:off x="271266" y="1618949"/>
            <a:ext cx="11637848" cy="148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81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7">
            <a:extLst>
              <a:ext uri="{FF2B5EF4-FFF2-40B4-BE49-F238E27FC236}">
                <a16:creationId xmlns:a16="http://schemas.microsoft.com/office/drawing/2014/main" id="{6BB8542F-5D15-4A83-9D4A-5707A726A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23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Deblurring results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72FB77-ECA8-4DC0-BFB2-0692D50ECE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1" t="56508" r="7381" b="25222"/>
          <a:stretch/>
        </p:blipFill>
        <p:spPr>
          <a:xfrm>
            <a:off x="222980" y="1627942"/>
            <a:ext cx="11834083" cy="1458831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6B72E1B2-7AD8-47F3-A747-4D07F01E75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81" t="28924" r="8850" b="13052"/>
          <a:stretch/>
        </p:blipFill>
        <p:spPr>
          <a:xfrm>
            <a:off x="1991009" y="3263280"/>
            <a:ext cx="8222683" cy="330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639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26587CB1-D5F1-4A61-AB1D-CBF84CBD3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!!矩形 5">
            <a:extLst>
              <a:ext uri="{FF2B5EF4-FFF2-40B4-BE49-F238E27FC236}">
                <a16:creationId xmlns:a16="http://schemas.microsoft.com/office/drawing/2014/main" id="{E2CE095D-0F1E-4363-A258-D607E0DAF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0" name="!!矩形 6">
            <a:extLst>
              <a:ext uri="{FF2B5EF4-FFF2-40B4-BE49-F238E27FC236}">
                <a16:creationId xmlns:a16="http://schemas.microsoft.com/office/drawing/2014/main" id="{84815156-DBCD-427A-A165-3AD500DCC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1" name="矩形 7">
            <a:extLst>
              <a:ext uri="{FF2B5EF4-FFF2-40B4-BE49-F238E27FC236}">
                <a16:creationId xmlns:a16="http://schemas.microsoft.com/office/drawing/2014/main" id="{7B43D87A-777B-4B7E-8212-A4F11D33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52738" y="5061504"/>
            <a:ext cx="1123950" cy="12001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248151" y="5061504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6CE08CA-58CE-45F2-847D-9EB07E356135}"/>
              </a:ext>
            </a:extLst>
          </p:cNvPr>
          <p:cNvSpPr/>
          <p:nvPr/>
        </p:nvSpPr>
        <p:spPr bwMode="auto">
          <a:xfrm>
            <a:off x="6320157" y="1558718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2DB175A-1295-446A-9C41-F949A9EE4489}"/>
              </a:ext>
            </a:extLst>
          </p:cNvPr>
          <p:cNvSpPr/>
          <p:nvPr/>
        </p:nvSpPr>
        <p:spPr bwMode="auto">
          <a:xfrm>
            <a:off x="5381150" y="156348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FBF065C-14AD-4208-ADE6-D57E9BE0454B}"/>
              </a:ext>
            </a:extLst>
          </p:cNvPr>
          <p:cNvSpPr/>
          <p:nvPr/>
        </p:nvSpPr>
        <p:spPr bwMode="auto">
          <a:xfrm>
            <a:off x="6320157" y="242930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3F87668-D086-4E60-9623-D005662C50E9}"/>
              </a:ext>
            </a:extLst>
          </p:cNvPr>
          <p:cNvSpPr/>
          <p:nvPr/>
        </p:nvSpPr>
        <p:spPr bwMode="auto">
          <a:xfrm>
            <a:off x="5398293" y="242930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84550D2-9305-4EC9-BA0D-86D1EB352387}"/>
              </a:ext>
            </a:extLst>
          </p:cNvPr>
          <p:cNvSpPr/>
          <p:nvPr/>
        </p:nvSpPr>
        <p:spPr bwMode="auto">
          <a:xfrm>
            <a:off x="6320157" y="4175497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7426D1A-8554-4562-A6BD-27E422E1D0C3}"/>
              </a:ext>
            </a:extLst>
          </p:cNvPr>
          <p:cNvSpPr/>
          <p:nvPr/>
        </p:nvSpPr>
        <p:spPr bwMode="auto">
          <a:xfrm>
            <a:off x="5398293" y="416636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3478F80-60DB-4E81-9C23-B29081FF8473}"/>
              </a:ext>
            </a:extLst>
          </p:cNvPr>
          <p:cNvSpPr/>
          <p:nvPr/>
        </p:nvSpPr>
        <p:spPr bwMode="auto">
          <a:xfrm>
            <a:off x="6320157" y="331251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810713E-5859-4237-9BD8-B462722FA25A}"/>
              </a:ext>
            </a:extLst>
          </p:cNvPr>
          <p:cNvSpPr/>
          <p:nvPr/>
        </p:nvSpPr>
        <p:spPr bwMode="auto">
          <a:xfrm>
            <a:off x="5398293" y="330338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7">
            <a:extLst>
              <a:ext uri="{FF2B5EF4-FFF2-40B4-BE49-F238E27FC236}">
                <a16:creationId xmlns:a16="http://schemas.microsoft.com/office/drawing/2014/main" id="{018D53EF-652D-4393-B8D1-DDCA5AC26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6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1AAA5A-DF95-4AFC-AD36-D31D48AE968D}" type="slidenum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26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          Conclusion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05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2985943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(1/2)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568883-1994-4F85-B516-4D349076C7C0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4841DB-2CB2-4993-B6C1-03B5F3E5E0EA}"/>
              </a:ext>
            </a:extLst>
          </p:cNvPr>
          <p:cNvSpPr txBox="1"/>
          <p:nvPr/>
        </p:nvSpPr>
        <p:spPr>
          <a:xfrm>
            <a:off x="624568" y="1658719"/>
            <a:ext cx="1093751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a nonlinear activation free network (</a:t>
            </a: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NAFNet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With low complexity and model parameters but achieving the better or equal performances.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work has the potential to influence future computer vision model design, as their demonstrate that nonlinear activation functions are not necessary to achieve SOTA performance.</a:t>
            </a:r>
          </a:p>
        </p:txBody>
      </p:sp>
    </p:spTree>
    <p:extLst>
      <p:ext uri="{BB962C8B-B14F-4D97-AF65-F5344CB8AC3E}">
        <p14:creationId xmlns:p14="http://schemas.microsoft.com/office/powerpoint/2010/main" val="383289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7">
            <a:extLst>
              <a:ext uri="{FF2B5EF4-FFF2-40B4-BE49-F238E27FC236}">
                <a16:creationId xmlns:a16="http://schemas.microsoft.com/office/drawing/2014/main" id="{CB237E67-1B62-4C10-A489-456038655A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676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6B708F02-52D5-40F5-B07E-864DCD4D9D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7886" y="-12179361"/>
            <a:ext cx="29274118" cy="29143442"/>
          </a:xfrm>
          <a:prstGeom prst="rect">
            <a:avLst/>
          </a:prstGeom>
        </p:spPr>
      </p:pic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1AAA5A-DF95-4AFC-AD36-D31D48AE968D}" type="slidenum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27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          Conclusion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05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2985943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(2/2)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21DF88E7-4D8A-4DFD-97E1-E2F2126AF97F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 review</a:t>
            </a: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97BF50E4-F4B7-4F04-99E2-A054CC93C44D}"/>
              </a:ext>
            </a:extLst>
          </p:cNvPr>
          <p:cNvSpPr txBox="1"/>
          <p:nvPr/>
        </p:nvSpPr>
        <p:spPr>
          <a:xfrm>
            <a:off x="624568" y="1658719"/>
            <a:ext cx="1093751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of multi-scale restoration models (MPRNet, HINet) are fixed the extracting block numbers in each layer. However, the state-of-the-art models (Restormer, </a:t>
            </a: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NAFNet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are setting different block numbers in each layer. The number of blocks differently distribute in encoder, bottleneck and decoder which is deserve to discuss! 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it the model without any activation has any side effect or any limitation? Maybe it can do further experiments to discuss.</a:t>
            </a:r>
          </a:p>
        </p:txBody>
      </p:sp>
    </p:spTree>
    <p:extLst>
      <p:ext uri="{BB962C8B-B14F-4D97-AF65-F5344CB8AC3E}">
        <p14:creationId xmlns:p14="http://schemas.microsoft.com/office/powerpoint/2010/main" val="263873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 shadeToTitle="1">
        <a:gradFill rotWithShape="1">
          <a:gsLst>
            <a:gs pos="0">
              <a:srgbClr val="1F4E79"/>
            </a:gs>
            <a:gs pos="100000">
              <a:srgbClr val="2A3D5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13D737-3D4A-4C99-A677-B2658B5D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2" y="1712597"/>
            <a:ext cx="1365622" cy="1359526"/>
          </a:xfrm>
          <a:prstGeom prst="rect">
            <a:avLst/>
          </a:prstGeom>
        </p:spPr>
      </p:pic>
      <p:sp>
        <p:nvSpPr>
          <p:cNvPr id="9" name="矩形 7">
            <a:extLst>
              <a:ext uri="{FF2B5EF4-FFF2-40B4-BE49-F238E27FC236}">
                <a16:creationId xmlns:a16="http://schemas.microsoft.com/office/drawing/2014/main" id="{6C1ACE7F-1FEA-403B-B4B7-8A2BCF8A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294" y="1942519"/>
            <a:ext cx="901762" cy="89968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4036" name="矩形 3">
            <a:extLst>
              <a:ext uri="{FF2B5EF4-FFF2-40B4-BE49-F238E27FC236}">
                <a16:creationId xmlns:a16="http://schemas.microsoft.com/office/drawing/2014/main" id="{ED24482E-D12A-4EAB-A522-F9331B85B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709" y="3123066"/>
            <a:ext cx="65437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for Listening</a:t>
            </a:r>
            <a:endParaRPr lang="zh-CN" altLang="en-US" sz="1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44038" name="矩形 8">
            <a:extLst>
              <a:ext uri="{FF2B5EF4-FFF2-40B4-BE49-F238E27FC236}">
                <a16:creationId xmlns:a16="http://schemas.microsoft.com/office/drawing/2014/main" id="{44818BF8-B3BE-407D-8B89-10B6E9C7D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521" y="4304625"/>
            <a:ext cx="2745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Student</a:t>
            </a:r>
            <a:r>
              <a:rPr lang="zh-CN" altLang="en-US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Chi-Mao Fan</a:t>
            </a:r>
            <a:endParaRPr lang="zh-CN" altLang="en-US" sz="2000" dirty="0">
              <a:solidFill>
                <a:schemeClr val="bg1"/>
              </a:solidFill>
              <a:latin typeface="Calisto MT" panose="0204060305050503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039" name="矩形 8">
            <a:extLst>
              <a:ext uri="{FF2B5EF4-FFF2-40B4-BE49-F238E27FC236}">
                <a16:creationId xmlns:a16="http://schemas.microsoft.com/office/drawing/2014/main" id="{25A962C4-AD3C-433E-8794-EA9278DB7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34" y="4962964"/>
            <a:ext cx="21114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Date : 2022.0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6</a:t>
            </a: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.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01</a:t>
            </a:r>
            <a:endParaRPr lang="zh-CN" altLang="en-US" sz="2000" dirty="0">
              <a:solidFill>
                <a:schemeClr val="bg1"/>
              </a:solidFill>
              <a:latin typeface="Calisto MT" panose="0204060305050503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 descr="National Chung Hsing University.svg">
            <a:extLst>
              <a:ext uri="{FF2B5EF4-FFF2-40B4-BE49-F238E27FC236}">
                <a16:creationId xmlns:a16="http://schemas.microsoft.com/office/drawing/2014/main" id="{52F462B5-5B5C-491A-A52F-B866A47ED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224" r="28967" b="53069"/>
          <a:stretch/>
        </p:blipFill>
        <p:spPr bwMode="auto">
          <a:xfrm>
            <a:off x="5648294" y="1993667"/>
            <a:ext cx="901763" cy="7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>
            <a:extLst>
              <a:ext uri="{FF2B5EF4-FFF2-40B4-BE49-F238E27FC236}">
                <a16:creationId xmlns:a16="http://schemas.microsoft.com/office/drawing/2014/main" id="{EE7AD6D4-EAD9-4B3A-998F-C8565637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!!矩形 5">
            <a:extLst>
              <a:ext uri="{FF2B5EF4-FFF2-40B4-BE49-F238E27FC236}">
                <a16:creationId xmlns:a16="http://schemas.microsoft.com/office/drawing/2014/main" id="{6BF6DE29-B3C8-4C58-A888-915D04749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!!矩形 6">
            <a:extLst>
              <a:ext uri="{FF2B5EF4-FFF2-40B4-BE49-F238E27FC236}">
                <a16:creationId xmlns:a16="http://schemas.microsoft.com/office/drawing/2014/main" id="{51485299-8692-4029-A9D6-1D91A7B4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矩形 7">
            <a:extLst>
              <a:ext uri="{FF2B5EF4-FFF2-40B4-BE49-F238E27FC236}">
                <a16:creationId xmlns:a16="http://schemas.microsoft.com/office/drawing/2014/main" id="{4063C81C-489F-43C6-BBF6-40C16B60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9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905125" y="1560513"/>
            <a:ext cx="1123950" cy="12001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21" name="矩形: 圓角 18">
            <a:extLst>
              <a:ext uri="{FF2B5EF4-FFF2-40B4-BE49-F238E27FC236}">
                <a16:creationId xmlns:a16="http://schemas.microsoft.com/office/drawing/2014/main" id="{D3AAF289-7F88-4AA5-AEE3-FD235C963209}"/>
              </a:ext>
            </a:extLst>
          </p:cNvPr>
          <p:cNvSpPr/>
          <p:nvPr/>
        </p:nvSpPr>
        <p:spPr bwMode="auto">
          <a:xfrm>
            <a:off x="4246563" y="1558925"/>
            <a:ext cx="4578350" cy="11985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B38522F-4536-4012-8470-595FB4A4B086}"/>
              </a:ext>
            </a:extLst>
          </p:cNvPr>
          <p:cNvSpPr/>
          <p:nvPr/>
        </p:nvSpPr>
        <p:spPr bwMode="auto">
          <a:xfrm>
            <a:off x="6335713" y="377349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95FA029-6C54-4982-AB72-550895E84DB5}"/>
              </a:ext>
            </a:extLst>
          </p:cNvPr>
          <p:cNvSpPr/>
          <p:nvPr/>
        </p:nvSpPr>
        <p:spPr bwMode="auto">
          <a:xfrm>
            <a:off x="5413849" y="294640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168CE5E-B7DB-4024-9595-B01ABC04A372}"/>
              </a:ext>
            </a:extLst>
          </p:cNvPr>
          <p:cNvSpPr/>
          <p:nvPr/>
        </p:nvSpPr>
        <p:spPr bwMode="auto">
          <a:xfrm>
            <a:off x="6335713" y="4608771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50E8763-CAA9-4C20-99BC-D3790E6F213E}"/>
              </a:ext>
            </a:extLst>
          </p:cNvPr>
          <p:cNvSpPr/>
          <p:nvPr/>
        </p:nvSpPr>
        <p:spPr bwMode="auto">
          <a:xfrm>
            <a:off x="5413849" y="461097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EA942A3-6FF7-467E-A282-6DE0FF4BCEC3}"/>
              </a:ext>
            </a:extLst>
          </p:cNvPr>
          <p:cNvSpPr/>
          <p:nvPr/>
        </p:nvSpPr>
        <p:spPr bwMode="auto">
          <a:xfrm>
            <a:off x="6335713" y="544062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E33B469-8A6D-4D88-A656-ADB0932A59DA}"/>
              </a:ext>
            </a:extLst>
          </p:cNvPr>
          <p:cNvSpPr/>
          <p:nvPr/>
        </p:nvSpPr>
        <p:spPr bwMode="auto">
          <a:xfrm>
            <a:off x="5419724" y="5454690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A21A77-8AFD-4853-ACA3-5F9328C98591}"/>
              </a:ext>
            </a:extLst>
          </p:cNvPr>
          <p:cNvSpPr/>
          <p:nvPr/>
        </p:nvSpPr>
        <p:spPr bwMode="auto">
          <a:xfrm>
            <a:off x="6297137" y="2941638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DB553DA-7E06-46BE-B1C1-1487CB6DC490}"/>
              </a:ext>
            </a:extLst>
          </p:cNvPr>
          <p:cNvSpPr/>
          <p:nvPr/>
        </p:nvSpPr>
        <p:spPr bwMode="auto">
          <a:xfrm>
            <a:off x="5413849" y="37734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ACBE7B1A-BBB3-4437-B486-16687049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42" y="-1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4F7364CC-E884-4C14-88E9-FAB2B1D47C3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: 圓角 19">
            <a:extLst>
              <a:ext uri="{FF2B5EF4-FFF2-40B4-BE49-F238E27FC236}">
                <a16:creationId xmlns:a16="http://schemas.microsoft.com/office/drawing/2014/main" id="{AC6D6BE1-F059-4711-8285-542B921947B1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9218" name="!!Oval 5">
            <a:extLst>
              <a:ext uri="{FF2B5EF4-FFF2-40B4-BE49-F238E27FC236}">
                <a16:creationId xmlns:a16="http://schemas.microsoft.com/office/drawing/2014/main" id="{85D91AEB-9095-432C-A2F1-02571392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19" name="!!Oval 5">
            <a:extLst>
              <a:ext uri="{FF2B5EF4-FFF2-40B4-BE49-F238E27FC236}">
                <a16:creationId xmlns:a16="http://schemas.microsoft.com/office/drawing/2014/main" id="{632A8157-F8E7-42DE-ABC1-868DE4C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0" name="!!矩形 4">
            <a:extLst>
              <a:ext uri="{FF2B5EF4-FFF2-40B4-BE49-F238E27FC236}">
                <a16:creationId xmlns:a16="http://schemas.microsoft.com/office/drawing/2014/main" id="{DAC93CBF-7659-4CA7-9A76-9A6401E6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9664617-8676-41EE-8B58-0B660A417C05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4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!!Oval 5">
            <a:extLst>
              <a:ext uri="{FF2B5EF4-FFF2-40B4-BE49-F238E27FC236}">
                <a16:creationId xmlns:a16="http://schemas.microsoft.com/office/drawing/2014/main" id="{BD9F62FD-028D-4BED-B663-BE31100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4" name="!!Oval 5">
            <a:extLst>
              <a:ext uri="{FF2B5EF4-FFF2-40B4-BE49-F238E27FC236}">
                <a16:creationId xmlns:a16="http://schemas.microsoft.com/office/drawing/2014/main" id="{235BB2A1-4717-46B6-9B52-BDF29D59BB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5" name="!!Oval 5">
            <a:extLst>
              <a:ext uri="{FF2B5EF4-FFF2-40B4-BE49-F238E27FC236}">
                <a16:creationId xmlns:a16="http://schemas.microsoft.com/office/drawing/2014/main" id="{EA3FFDB0-349B-4349-BE28-A9CCBCF23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AC48BA-B544-4ECF-A5C3-A7EFACE02A25}"/>
              </a:ext>
            </a:extLst>
          </p:cNvPr>
          <p:cNvSpPr txBox="1"/>
          <p:nvPr/>
        </p:nvSpPr>
        <p:spPr>
          <a:xfrm>
            <a:off x="3103222" y="79375"/>
            <a:ext cx="10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(1/2)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1E29F9-3E1B-44E5-B38E-796888F24621}"/>
              </a:ext>
            </a:extLst>
          </p:cNvPr>
          <p:cNvSpPr txBox="1"/>
          <p:nvPr/>
        </p:nvSpPr>
        <p:spPr>
          <a:xfrm>
            <a:off x="624567" y="798286"/>
            <a:ext cx="1111975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 is the task of recovering a clean image from its degraded version. Some examples of degradation such as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Denoising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Deblurring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B5ABB71-ACE0-4DDE-A44D-2A36369FE2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84" y="1966496"/>
            <a:ext cx="11335547" cy="3996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ACBE7B1A-BBB3-4437-B486-16687049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4F7364CC-E884-4C14-88E9-FAB2B1D47C3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: 圓角 19">
            <a:extLst>
              <a:ext uri="{FF2B5EF4-FFF2-40B4-BE49-F238E27FC236}">
                <a16:creationId xmlns:a16="http://schemas.microsoft.com/office/drawing/2014/main" id="{AC6D6BE1-F059-4711-8285-542B921947B1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9218" name="!!Oval 5">
            <a:extLst>
              <a:ext uri="{FF2B5EF4-FFF2-40B4-BE49-F238E27FC236}">
                <a16:creationId xmlns:a16="http://schemas.microsoft.com/office/drawing/2014/main" id="{85D91AEB-9095-432C-A2F1-02571392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19" name="!!Oval 5">
            <a:extLst>
              <a:ext uri="{FF2B5EF4-FFF2-40B4-BE49-F238E27FC236}">
                <a16:creationId xmlns:a16="http://schemas.microsoft.com/office/drawing/2014/main" id="{632A8157-F8E7-42DE-ABC1-868DE4C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0" name="!!矩形 4">
            <a:extLst>
              <a:ext uri="{FF2B5EF4-FFF2-40B4-BE49-F238E27FC236}">
                <a16:creationId xmlns:a16="http://schemas.microsoft.com/office/drawing/2014/main" id="{DAC93CBF-7659-4CA7-9A76-9A6401E6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9664617-8676-41EE-8B58-0B660A417C05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!!Oval 5">
            <a:extLst>
              <a:ext uri="{FF2B5EF4-FFF2-40B4-BE49-F238E27FC236}">
                <a16:creationId xmlns:a16="http://schemas.microsoft.com/office/drawing/2014/main" id="{BD9F62FD-028D-4BED-B663-BE31100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4" name="!!Oval 5">
            <a:extLst>
              <a:ext uri="{FF2B5EF4-FFF2-40B4-BE49-F238E27FC236}">
                <a16:creationId xmlns:a16="http://schemas.microsoft.com/office/drawing/2014/main" id="{235BB2A1-4717-46B6-9B52-BDF29D59BB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5" name="!!Oval 5">
            <a:extLst>
              <a:ext uri="{FF2B5EF4-FFF2-40B4-BE49-F238E27FC236}">
                <a16:creationId xmlns:a16="http://schemas.microsoft.com/office/drawing/2014/main" id="{EA3FFDB0-349B-4349-BE28-A9CCBCF23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AC48BA-B544-4ECF-A5C3-A7EFACE02A25}"/>
              </a:ext>
            </a:extLst>
          </p:cNvPr>
          <p:cNvSpPr txBox="1"/>
          <p:nvPr/>
        </p:nvSpPr>
        <p:spPr>
          <a:xfrm>
            <a:off x="3103222" y="79375"/>
            <a:ext cx="10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(2/2)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47B7DF-BD02-40C1-BB99-E14613D1D211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Contribution</a:t>
            </a:r>
            <a:endParaRPr lang="zh-TW" altLang="en-US" sz="3200" dirty="0">
              <a:solidFill>
                <a:srgbClr val="29425F"/>
              </a:solidFill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BBB3D-1D22-4503-B690-892B2C8D99C6}"/>
              </a:ext>
            </a:extLst>
          </p:cNvPr>
          <p:cNvSpPr txBox="1"/>
          <p:nvPr/>
        </p:nvSpPr>
        <p:spPr>
          <a:xfrm>
            <a:off x="624568" y="1658719"/>
            <a:ext cx="1093103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a SOTA performances on several restoration tasks with </a:t>
            </a:r>
            <a:r>
              <a:rPr lang="en-US" altLang="zh-TW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lower system complexity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a </a:t>
            </a:r>
            <a:r>
              <a:rPr lang="en-US" altLang="zh-TW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simplified channel attention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(SCA) improved from Channel attention block.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Remove the nonlinear activation free network. To the best of their knowledge, it’s the first work demonstrate that non-linear activation functions may </a:t>
            </a:r>
            <a:r>
              <a:rPr lang="en-US" altLang="zh-TW" sz="2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be necessary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SOTA computer vision methods.</a:t>
            </a:r>
          </a:p>
        </p:txBody>
      </p:sp>
    </p:spTree>
    <p:extLst>
      <p:ext uri="{BB962C8B-B14F-4D97-AF65-F5344CB8AC3E}">
        <p14:creationId xmlns:p14="http://schemas.microsoft.com/office/powerpoint/2010/main" val="12088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5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>
            <a:extLst>
              <a:ext uri="{FF2B5EF4-FFF2-40B4-BE49-F238E27FC236}">
                <a16:creationId xmlns:a16="http://schemas.microsoft.com/office/drawing/2014/main" id="{0417E7E4-3137-479F-B9D4-F6F1FA466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!!矩形 5">
            <a:extLst>
              <a:ext uri="{FF2B5EF4-FFF2-40B4-BE49-F238E27FC236}">
                <a16:creationId xmlns:a16="http://schemas.microsoft.com/office/drawing/2014/main" id="{6CEFC81A-430D-4D70-9A61-655660908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4" name="!!矩形 6">
            <a:extLst>
              <a:ext uri="{FF2B5EF4-FFF2-40B4-BE49-F238E27FC236}">
                <a16:creationId xmlns:a16="http://schemas.microsoft.com/office/drawing/2014/main" id="{DA6504B8-42DE-48DC-B287-97FFFF33B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5" name="矩形 7">
            <a:extLst>
              <a:ext uri="{FF2B5EF4-FFF2-40B4-BE49-F238E27FC236}">
                <a16:creationId xmlns:a16="http://schemas.microsoft.com/office/drawing/2014/main" id="{EFD86559-D461-4DB7-B8E0-2FBAB482F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C8E857-908D-4A9D-BA50-799122609C17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FAED55E1-F535-45FF-9263-921CB8F8EBBE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0C8F354-3AD2-45D6-BC75-0787A8B8F1CE}"/>
              </a:ext>
            </a:extLst>
          </p:cNvPr>
          <p:cNvSpPr/>
          <p:nvPr/>
        </p:nvSpPr>
        <p:spPr bwMode="auto">
          <a:xfrm>
            <a:off x="4152902" y="2665416"/>
            <a:ext cx="4578350" cy="117254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62E947C1-EDE9-45F6-9E33-DA78F02F8067}"/>
              </a:ext>
            </a:extLst>
          </p:cNvPr>
          <p:cNvSpPr/>
          <p:nvPr/>
        </p:nvSpPr>
        <p:spPr bwMode="auto">
          <a:xfrm>
            <a:off x="6442077" y="496665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765BA81-B211-40E7-92BA-9F48B3A14953}"/>
              </a:ext>
            </a:extLst>
          </p:cNvPr>
          <p:cNvSpPr/>
          <p:nvPr/>
        </p:nvSpPr>
        <p:spPr bwMode="auto">
          <a:xfrm>
            <a:off x="5520213" y="495752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703933B6-D7DB-4A9F-8572-963E0801E8F1}"/>
              </a:ext>
            </a:extLst>
          </p:cNvPr>
          <p:cNvSpPr/>
          <p:nvPr/>
        </p:nvSpPr>
        <p:spPr bwMode="auto">
          <a:xfrm>
            <a:off x="6442077" y="5853869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833D137-0596-49EE-B7EF-25701F804215}"/>
              </a:ext>
            </a:extLst>
          </p:cNvPr>
          <p:cNvSpPr/>
          <p:nvPr/>
        </p:nvSpPr>
        <p:spPr bwMode="auto">
          <a:xfrm>
            <a:off x="5526088" y="5853869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8" name="矩形: 圓角 19">
            <a:extLst>
              <a:ext uri="{FF2B5EF4-FFF2-40B4-BE49-F238E27FC236}">
                <a16:creationId xmlns:a16="http://schemas.microsoft.com/office/drawing/2014/main" id="{7F229E62-26D1-41CD-BFAD-A448E186A019}"/>
              </a:ext>
            </a:extLst>
          </p:cNvPr>
          <p:cNvSpPr/>
          <p:nvPr/>
        </p:nvSpPr>
        <p:spPr bwMode="auto">
          <a:xfrm>
            <a:off x="2805114" y="2665416"/>
            <a:ext cx="1123950" cy="117254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F0C3332-096E-4309-9C5E-460361F13069}"/>
              </a:ext>
            </a:extLst>
          </p:cNvPr>
          <p:cNvSpPr/>
          <p:nvPr/>
        </p:nvSpPr>
        <p:spPr bwMode="auto">
          <a:xfrm>
            <a:off x="6424934" y="4086599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854DE3B-9F8C-4458-8DB1-A856A0D83B0D}"/>
              </a:ext>
            </a:extLst>
          </p:cNvPr>
          <p:cNvSpPr/>
          <p:nvPr/>
        </p:nvSpPr>
        <p:spPr bwMode="auto">
          <a:xfrm>
            <a:off x="5503070" y="407746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7">
            <a:extLst>
              <a:ext uri="{FF2B5EF4-FFF2-40B4-BE49-F238E27FC236}">
                <a16:creationId xmlns:a16="http://schemas.microsoft.com/office/drawing/2014/main" id="{B2A8B462-181A-40BD-8B50-5FB9C7CFE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642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8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(1/2)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Image restoration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D01CF5-FFAE-4261-85CE-A1F5E95AFEFC}"/>
              </a:ext>
            </a:extLst>
          </p:cNvPr>
          <p:cNvSpPr txBox="1"/>
          <p:nvPr/>
        </p:nvSpPr>
        <p:spPr>
          <a:xfrm>
            <a:off x="630482" y="1627942"/>
            <a:ext cx="1093103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Inter-block complexity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MPRNet (CVPR 2020 oral)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HINet (CVPR 2021)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MAXIM (CVPR 2022 oral)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Intra-block complexity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MIRNet (ECCV 2020)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SwinIR</a:t>
            </a: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(ICCV 2021)</a:t>
            </a:r>
          </a:p>
          <a:p>
            <a:pPr marL="1257300" lvl="2" indent="-342900">
              <a:buFont typeface="Wingdings" panose="05000000000000000000" pitchFamily="2" charset="2"/>
              <a:buChar char="Ø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Restormer (CVPR 2022 oral)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6CD5F1D-0EFC-4825-8395-0AE1E73F7B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1" t="16772" r="9340" b="46667"/>
          <a:stretch/>
        </p:blipFill>
        <p:spPr>
          <a:xfrm>
            <a:off x="5093058" y="358006"/>
            <a:ext cx="6384568" cy="1612868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5CC7CB9-DCF5-4373-B5A4-998750DD13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044" t="55971" r="47088" b="6204"/>
          <a:stretch/>
        </p:blipFill>
        <p:spPr>
          <a:xfrm>
            <a:off x="6704241" y="2246532"/>
            <a:ext cx="3644219" cy="185195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BFD1A0C-1D53-4C78-A533-2D5FC52FCF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12" t="16557" r="8516" b="45348"/>
          <a:stretch/>
        </p:blipFill>
        <p:spPr>
          <a:xfrm>
            <a:off x="6952004" y="4528470"/>
            <a:ext cx="3148692" cy="1749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9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839F37-2D57-482F-A0BC-DDBF015448EA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(2/2)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333B41-7C7F-4589-BDDA-B78FFBDA5278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Gated Linear Units (2017)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7BACFAF-C420-4FDC-BF7A-2C57E0D1C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83" y="2227471"/>
            <a:ext cx="5353050" cy="248602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9FBCE5C-80E7-4CFF-A0F0-646A7559E3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6024" y="2026745"/>
            <a:ext cx="3008670" cy="2948042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2C5FAF03-6F7D-4317-8000-180EE01C566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4" t="9966" r="14513" b="74369"/>
          <a:stretch/>
        </p:blipFill>
        <p:spPr>
          <a:xfrm>
            <a:off x="5844381" y="900261"/>
            <a:ext cx="4369516" cy="35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77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59595</TotalTime>
  <Pages>0</Pages>
  <Words>815</Words>
  <Characters>0</Characters>
  <Application>Microsoft Office PowerPoint</Application>
  <DocSecurity>0</DocSecurity>
  <PresentationFormat>寬螢幕</PresentationFormat>
  <Lines>0</Lines>
  <Paragraphs>318</Paragraphs>
  <Slides>28</Slides>
  <Notes>28</Notes>
  <HiddenSlides>0</HiddenSlides>
  <MMClips>0</MMClips>
  <ScaleCrop>false</ScaleCrop>
  <HeadingPairs>
    <vt:vector size="6" baseType="variant">
      <vt:variant>
        <vt:lpstr>使用字型</vt:lpstr>
      </vt:variant>
      <vt:variant>
        <vt:i4>10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9" baseType="lpstr">
      <vt:lpstr>微软雅黑</vt:lpstr>
      <vt:lpstr>宋体</vt:lpstr>
      <vt:lpstr>新細明體</vt:lpstr>
      <vt:lpstr>Arial</vt:lpstr>
      <vt:lpstr>Calibri</vt:lpstr>
      <vt:lpstr>Calibri Light</vt:lpstr>
      <vt:lpstr>Calisto MT</vt:lpstr>
      <vt:lpstr>Cambria Math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第一PPT模板网-WWW.1PPT.COM</dc:creator>
  <cp:keywords>第一PPT模板网-WWW.1PPT.COM</cp:keywords>
  <cp:lastModifiedBy>Lab722 BX</cp:lastModifiedBy>
  <cp:revision>561</cp:revision>
  <dcterms:created xsi:type="dcterms:W3CDTF">2015-06-10T14:15:00Z</dcterms:created>
  <dcterms:modified xsi:type="dcterms:W3CDTF">2022-05-31T08:17:52Z</dcterms:modified>
</cp:coreProperties>
</file>